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en-US"/>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4660"/>
  </p:normalViewPr>
  <p:slideViewPr>
    <p:cSldViewPr snapToGrid="0">
      <p:cViewPr>
        <p:scale>
          <a:sx n="50" d="100"/>
          <a:sy n="50" d="100"/>
        </p:scale>
        <p:origin x="-4608"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smtClean="0"/>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789A2E-E18C-4406-B424-D6E2CA1AB30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249323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89A2E-E18C-4406-B424-D6E2CA1AB30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191938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89A2E-E18C-4406-B424-D6E2CA1AB30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265734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89A2E-E18C-4406-B424-D6E2CA1AB30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178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smtClean="0"/>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89A2E-E18C-4406-B424-D6E2CA1AB30A}"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186155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789A2E-E18C-4406-B424-D6E2CA1AB30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33209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789A2E-E18C-4406-B424-D6E2CA1AB30A}"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378982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789A2E-E18C-4406-B424-D6E2CA1AB30A}"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381637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89A2E-E18C-4406-B424-D6E2CA1AB30A}"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34946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smtClean="0"/>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Edit Master text styles</a:t>
            </a:r>
          </a:p>
        </p:txBody>
      </p:sp>
      <p:sp>
        <p:nvSpPr>
          <p:cNvPr id="5" name="Date Placeholder 4"/>
          <p:cNvSpPr>
            <a:spLocks noGrp="1"/>
          </p:cNvSpPr>
          <p:nvPr>
            <p:ph type="dt" sz="half" idx="10"/>
          </p:nvPr>
        </p:nvSpPr>
        <p:spPr/>
        <p:txBody>
          <a:bodyPr/>
          <a:lstStyle/>
          <a:p>
            <a:fld id="{20789A2E-E18C-4406-B424-D6E2CA1AB30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292499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smtClean="0"/>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Edit Master text styles</a:t>
            </a:r>
          </a:p>
        </p:txBody>
      </p:sp>
      <p:sp>
        <p:nvSpPr>
          <p:cNvPr id="5" name="Date Placeholder 4"/>
          <p:cNvSpPr>
            <a:spLocks noGrp="1"/>
          </p:cNvSpPr>
          <p:nvPr>
            <p:ph type="dt" sz="half" idx="10"/>
          </p:nvPr>
        </p:nvSpPr>
        <p:spPr/>
        <p:txBody>
          <a:bodyPr/>
          <a:lstStyle/>
          <a:p>
            <a:fld id="{20789A2E-E18C-4406-B424-D6E2CA1AB30A}"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68DBE-1CBD-4774-8FD2-EA9FB91326A1}" type="slidenum">
              <a:rPr lang="en-US" smtClean="0"/>
              <a:t>‹#›</a:t>
            </a:fld>
            <a:endParaRPr lang="en-US"/>
          </a:p>
        </p:txBody>
      </p:sp>
    </p:spTree>
    <p:extLst>
      <p:ext uri="{BB962C8B-B14F-4D97-AF65-F5344CB8AC3E}">
        <p14:creationId xmlns:p14="http://schemas.microsoft.com/office/powerpoint/2010/main" val="148606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20789A2E-E18C-4406-B424-D6E2CA1AB30A}" type="datetimeFigureOut">
              <a:rPr lang="en-US" smtClean="0"/>
              <a:t>12/10/2023</a:t>
            </a:fld>
            <a:endParaRPr lang="en-US"/>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EC168DBE-1CBD-4774-8FD2-EA9FB91326A1}" type="slidenum">
              <a:rPr lang="en-US" smtClean="0"/>
              <a:t>‹#›</a:t>
            </a:fld>
            <a:endParaRPr lang="en-US"/>
          </a:p>
        </p:txBody>
      </p:sp>
    </p:spTree>
    <p:extLst>
      <p:ext uri="{BB962C8B-B14F-4D97-AF65-F5344CB8AC3E}">
        <p14:creationId xmlns:p14="http://schemas.microsoft.com/office/powerpoint/2010/main" val="3233564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t="2118" b="2087"/>
          <a:stretch/>
        </p:blipFill>
        <p:spPr>
          <a:xfrm>
            <a:off x="0" y="-161813"/>
            <a:ext cx="25199975" cy="36210240"/>
          </a:xfrm>
          <a:prstGeom prst="rect">
            <a:avLst/>
          </a:prstGeom>
        </p:spPr>
      </p:pic>
      <p:sp>
        <p:nvSpPr>
          <p:cNvPr id="6" name="TextBox 5"/>
          <p:cNvSpPr txBox="1"/>
          <p:nvPr/>
        </p:nvSpPr>
        <p:spPr>
          <a:xfrm>
            <a:off x="762637" y="342654"/>
            <a:ext cx="5234153" cy="2800767"/>
          </a:xfrm>
          <a:prstGeom prst="rect">
            <a:avLst/>
          </a:prstGeom>
          <a:noFill/>
        </p:spPr>
        <p:txBody>
          <a:bodyPr wrap="square" rtlCol="0">
            <a:spAutoFit/>
          </a:bodyPr>
          <a:lstStyle/>
          <a:p>
            <a:r>
              <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Tishk International University</a:t>
            </a:r>
          </a:p>
          <a:p>
            <a:r>
              <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Education Faculty </a:t>
            </a:r>
          </a:p>
          <a:p>
            <a:r>
              <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Physics department</a:t>
            </a:r>
          </a:p>
        </p:txBody>
      </p:sp>
      <p:sp>
        <p:nvSpPr>
          <p:cNvPr id="7" name="TextBox 6"/>
          <p:cNvSpPr txBox="1"/>
          <p:nvPr/>
        </p:nvSpPr>
        <p:spPr>
          <a:xfrm>
            <a:off x="16599789" y="444311"/>
            <a:ext cx="7872575" cy="1938992"/>
          </a:xfrm>
          <a:prstGeom prst="rect">
            <a:avLst/>
          </a:prstGeom>
          <a:noFill/>
        </p:spPr>
        <p:txBody>
          <a:bodyPr wrap="square" rtlCol="0">
            <a:spAutoFit/>
          </a:bodyPr>
          <a:lstStyle/>
          <a:p>
            <a:pPr algn="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Prepared by: Mohammed Aziz</a:t>
            </a:r>
          </a:p>
          <a:p>
            <a:pPr algn="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 and </a:t>
            </a:r>
            <a:r>
              <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4000" b="1" smtClean="0">
                <a:ln w="9525">
                  <a:solidFill>
                    <a:schemeClr val="bg1"/>
                  </a:solidFill>
                  <a:prstDash val="solid"/>
                </a:ln>
                <a:solidFill>
                  <a:schemeClr val="bg1"/>
                </a:solidFill>
                <a:effectLst>
                  <a:outerShdw blurRad="12700" dist="38100" dir="2700000" algn="tl" rotWithShape="0">
                    <a:schemeClr val="bg1">
                      <a:lumMod val="50000"/>
                    </a:schemeClr>
                  </a:outerShdw>
                </a:effectLst>
              </a:rPr>
              <a:t>Hamza Ramadhan</a:t>
            </a:r>
            <a:endPar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Supervisor: Dr. Esmail Musa</a:t>
            </a:r>
          </a:p>
        </p:txBody>
      </p:sp>
      <p:sp>
        <p:nvSpPr>
          <p:cNvPr id="10" name="TextBox 9"/>
          <p:cNvSpPr txBox="1"/>
          <p:nvPr/>
        </p:nvSpPr>
        <p:spPr>
          <a:xfrm>
            <a:off x="762637" y="3898243"/>
            <a:ext cx="23896683" cy="1323439"/>
          </a:xfrm>
          <a:prstGeom prst="rect">
            <a:avLst/>
          </a:prstGeom>
          <a:noFill/>
        </p:spPr>
        <p:txBody>
          <a:bodyPr wrap="square" rtlCol="0">
            <a:spAutoFit/>
          </a:bodyPr>
          <a:lstStyle/>
          <a:p>
            <a:pPr algn="ctr"/>
            <a:r>
              <a:rPr lang="en-US" sz="8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Hubble’s law</a:t>
            </a:r>
          </a:p>
        </p:txBody>
      </p:sp>
      <p:pic>
        <p:nvPicPr>
          <p:cNvPr id="1026" name="Picture 2" descr="Tishk International University - TIU - previously Known As Ishik University"/>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35" b="84380" l="13826" r="83504">
                        <a14:foregroundMark x1="40927" y1="29668" x2="48154" y2="78010"/>
                        <a14:foregroundMark x1="24823" y1="60035" x2="35350" y2="60035"/>
                        <a14:foregroundMark x1="61351" y1="61169" x2="72192" y2="61693"/>
                        <a14:foregroundMark x1="71013" y1="54014" x2="67007" y2="36998"/>
                        <a14:foregroundMark x1="26787" y1="54974" x2="32600" y2="34991"/>
                        <a14:foregroundMark x1="34485" y1="34642" x2="48547" y2="28098"/>
                        <a14:foregroundMark x1="65515" y1="36213" x2="51610" y2="27400"/>
                        <a14:foregroundMark x1="46269" y1="44590" x2="60094" y2="4651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8570" t="8720" r="12135" b="14503"/>
          <a:stretch/>
        </p:blipFill>
        <p:spPr bwMode="auto">
          <a:xfrm>
            <a:off x="10723602" y="186506"/>
            <a:ext cx="4196863" cy="36576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2299" y="35081208"/>
            <a:ext cx="9769657" cy="707886"/>
          </a:xfrm>
          <a:prstGeom prst="rect">
            <a:avLst/>
          </a:prstGeom>
          <a:noFill/>
        </p:spPr>
        <p:txBody>
          <a:bodyPr wrap="square" rtlCol="0">
            <a:spAutoFit/>
          </a:bodyPr>
          <a:lstStyle/>
          <a:p>
            <a:r>
              <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3200"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Reference: Introduction to astronomy and cosmology. </a:t>
            </a:r>
            <a:endParaRPr lang="en-US" sz="3200" i="1" dirty="0">
              <a:solidFill>
                <a:schemeClr val="bg1"/>
              </a:solidFill>
            </a:endParaRPr>
          </a:p>
        </p:txBody>
      </p:sp>
      <p:sp>
        <p:nvSpPr>
          <p:cNvPr id="31" name="TextBox 30"/>
          <p:cNvSpPr txBox="1"/>
          <p:nvPr/>
        </p:nvSpPr>
        <p:spPr>
          <a:xfrm>
            <a:off x="762637" y="5118024"/>
            <a:ext cx="11677306" cy="8217634"/>
          </a:xfrm>
          <a:prstGeom prst="rect">
            <a:avLst/>
          </a:prstGeom>
          <a:noFill/>
        </p:spPr>
        <p:txBody>
          <a:bodyPr wrap="square" rtlCol="0">
            <a:spAutoFit/>
          </a:bodyPr>
          <a:lstStyle/>
          <a:p>
            <a:pPr algn="justLow"/>
            <a:r>
              <a:rPr lang="en-US" sz="4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The history of Hubble's law:</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Along history astronomers thought that space and the universe is static, does not change. Because there was no observable change. However in 1915 an Astronomer named Vesto Slipher detected the red-shift of neighboring galaxies, but he did not know what does it meant. As well theoretically Alexander Friedman basing on the general relativity theory predicted that the universe must be dynamical. All of these remained un noticeable, until 1928 when Edwin Hubble proved that galaxies have red-shift, which implied that they are moving apart from one another and the universe is expanding.</a:t>
            </a:r>
          </a:p>
        </p:txBody>
      </p:sp>
      <p:sp>
        <p:nvSpPr>
          <p:cNvPr id="32" name="TextBox 31"/>
          <p:cNvSpPr txBox="1"/>
          <p:nvPr/>
        </p:nvSpPr>
        <p:spPr>
          <a:xfrm>
            <a:off x="762638" y="13770641"/>
            <a:ext cx="23460544" cy="2677656"/>
          </a:xfrm>
          <a:prstGeom prst="rect">
            <a:avLst/>
          </a:prstGeom>
          <a:noFill/>
        </p:spPr>
        <p:txBody>
          <a:bodyPr wrap="square" rtlCol="0">
            <a:spAutoFit/>
          </a:bodyPr>
          <a:lstStyle/>
          <a:p>
            <a:r>
              <a:rPr lang="en-US" sz="4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Red-shift:</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Doppler effect is a formula that describes how much the wavelength or the frequency of the source shift if the observer moves apart or towards it. As well this formula can be used for light since light is a wave, and galaxies are moving apart from one another,  therefore using this formula we can determine their velocity.</a:t>
            </a:r>
          </a:p>
        </p:txBody>
      </p:sp>
      <p:sp>
        <p:nvSpPr>
          <p:cNvPr id="33" name="TextBox 32"/>
          <p:cNvSpPr txBox="1"/>
          <p:nvPr/>
        </p:nvSpPr>
        <p:spPr>
          <a:xfrm>
            <a:off x="11491239" y="17278749"/>
            <a:ext cx="13153593" cy="7602081"/>
          </a:xfrm>
          <a:prstGeom prst="rect">
            <a:avLst/>
          </a:prstGeom>
          <a:noFill/>
        </p:spPr>
        <p:txBody>
          <a:bodyPr wrap="square" rtlCol="0">
            <a:spAutoFit/>
          </a:bodyPr>
          <a:lstStyle/>
          <a:p>
            <a:pPr algn="justLow"/>
            <a:r>
              <a:rPr lang="en-US" sz="4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Expansion of the universe:   </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Hubble used standard candle to determine the distance of the galaxies (which it is determining their distance using their luminosity), and basing on the redshift that the light of the galaxies have, Hubble was able to put a formula that, which known as Hubble’s law, since the farther the galaxies are, the more redshift they will have, thus by knowing the red-shift we can determine their distance form us as well.</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 Which later scientists interpreted it as</a:t>
            </a:r>
            <a:r>
              <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the expansion of the universe, which has a constant rate known as Hubble’s constant, that states the expansion is 70 km/s for one million parsec.</a:t>
            </a:r>
          </a:p>
        </p:txBody>
      </p:sp>
      <mc:AlternateContent xmlns:mc="http://schemas.openxmlformats.org/markup-compatibility/2006" xmlns:a14="http://schemas.microsoft.com/office/drawing/2010/main">
        <mc:Choice Requires="a14">
          <p:sp>
            <p:nvSpPr>
              <p:cNvPr id="34" name="TextBox 33"/>
              <p:cNvSpPr txBox="1"/>
              <p:nvPr/>
            </p:nvSpPr>
            <p:spPr>
              <a:xfrm>
                <a:off x="710785" y="31277890"/>
                <a:ext cx="23761579" cy="4770537"/>
              </a:xfrm>
              <a:prstGeom prst="rect">
                <a:avLst/>
              </a:prstGeom>
              <a:noFill/>
            </p:spPr>
            <p:txBody>
              <a:bodyPr wrap="square" rtlCol="0">
                <a:spAutoFit/>
              </a:bodyPr>
              <a:lstStyle/>
              <a:p>
                <a:pPr algn="justLow"/>
                <a:r>
                  <a:rPr lang="en-US" sz="4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Application of Hubble’s law: </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This law can be used for several Astrophysical studies, such as determining the age of the universe, the distance of the galaxies,  the rate of expansion of the universe which implies the big bang theory, and the geometry of the universe</a:t>
                </a:r>
                <a:r>
                  <a:rPr lang="en-US" sz="36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 </a:t>
                </a:r>
                <a:r>
                  <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rPr>
                  <a:t>T</a:t>
                </a: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he age of the universe, using Hubble’s law:    </a:t>
                </a:r>
                <a14:m>
                  <m:oMath xmlns:m="http://schemas.openxmlformats.org/officeDocument/2006/math">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𝑽</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f>
                      <m:fPr>
                        <m:ctrlP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fPr>
                      <m:num>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𝑫</m:t>
                        </m:r>
                      </m:num>
                      <m:den>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𝑻</m:t>
                        </m:r>
                      </m:den>
                    </m:f>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𝑯𝒐</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𝑫</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  </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𝑻</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f>
                      <m:fPr>
                        <m:ctrlP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fPr>
                      <m:num>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𝟏</m:t>
                        </m:r>
                      </m:num>
                      <m:den>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𝑯𝒐</m:t>
                        </m:r>
                      </m:den>
                    </m:f>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𝟏𝟒</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𝒃𝒊𝒍𝒍𝒊𝒐𝒏</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a:rPr lang="en-US" sz="36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𝒚𝒆𝒂𝒓𝒔</m:t>
                    </m:r>
                  </m:oMath>
                </a14:m>
                <a:endParaRPr lang="en-US" sz="3600" b="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endParaRPr>
              </a:p>
              <a:p>
                <a:pPr algn="justLow"/>
                <a:endPar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justLow"/>
                <a:endParaRPr lang="en-US" sz="4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justLow"/>
                <a:endParaRPr lang="en-US" sz="36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0785" y="31277890"/>
                <a:ext cx="23761579" cy="4770537"/>
              </a:xfrm>
              <a:prstGeom prst="rect">
                <a:avLst/>
              </a:prstGeom>
              <a:blipFill>
                <a:blip r:embed="rId5"/>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7172"/>
          <a:stretch/>
        </p:blipFill>
        <p:spPr>
          <a:xfrm>
            <a:off x="13179881" y="5887801"/>
            <a:ext cx="11043301" cy="7137963"/>
          </a:xfrm>
          <a:prstGeom prst="rect">
            <a:avLst/>
          </a:prstGeom>
          <a:ln w="28575">
            <a:solidFill>
              <a:schemeClr val="bg1"/>
            </a:solidFill>
          </a:ln>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r="16149"/>
          <a:stretch/>
        </p:blipFill>
        <p:spPr>
          <a:xfrm>
            <a:off x="924404" y="17568521"/>
            <a:ext cx="10280288" cy="6896360"/>
          </a:xfrm>
          <a:prstGeom prst="rect">
            <a:avLst/>
          </a:prstGeom>
          <a:ln w="28575">
            <a:solidFill>
              <a:schemeClr val="bg1"/>
            </a:solidFill>
          </a:ln>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7529" y="25441445"/>
            <a:ext cx="11541015" cy="5526551"/>
          </a:xfrm>
          <a:prstGeom prst="rect">
            <a:avLst/>
          </a:prstGeom>
          <a:ln>
            <a:solidFill>
              <a:schemeClr val="bg1"/>
            </a:solidFill>
          </a:ln>
        </p:spPr>
      </p:pic>
      <p:sp>
        <p:nvSpPr>
          <p:cNvPr id="26" name="TextBox 25"/>
          <p:cNvSpPr txBox="1"/>
          <p:nvPr/>
        </p:nvSpPr>
        <p:spPr>
          <a:xfrm>
            <a:off x="797106" y="25529945"/>
            <a:ext cx="10794942" cy="5139869"/>
          </a:xfrm>
          <a:prstGeom prst="rect">
            <a:avLst/>
          </a:prstGeom>
          <a:noFill/>
        </p:spPr>
        <p:txBody>
          <a:bodyPr wrap="square" rtlCol="0">
            <a:spAutoFit/>
          </a:bodyPr>
          <a:lstStyle/>
          <a:p>
            <a:r>
              <a:rPr lang="en-US" sz="48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Crisis in cosmology:</a:t>
            </a:r>
          </a:p>
          <a:p>
            <a:pPr algn="justLow"/>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Today astronomers are able to measure the expansion rate in several ways. Such as using </a:t>
            </a:r>
            <a:r>
              <a:rPr lang="en-US" sz="4000" b="1"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rPr>
              <a:t>Cepheids</a:t>
            </a:r>
            <a:r>
              <a:rPr lang="en-US" sz="40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rPr>
              <a:t> (luminosity of variable stars), Cosmic microwave Background Radiation, and using flaring red giant stars. Each one of them give a different expansion rate. Which it is unsolved puzzle until today.</a:t>
            </a:r>
          </a:p>
        </p:txBody>
      </p:sp>
      <mc:AlternateContent xmlns:mc="http://schemas.openxmlformats.org/markup-compatibility/2006" xmlns:a14="http://schemas.microsoft.com/office/drawing/2010/main">
        <mc:Choice Requires="a14">
          <p:sp>
            <p:nvSpPr>
              <p:cNvPr id="20" name="TextBox 19"/>
              <p:cNvSpPr txBox="1"/>
              <p:nvPr/>
            </p:nvSpPr>
            <p:spPr>
              <a:xfrm>
                <a:off x="16081529" y="10561570"/>
                <a:ext cx="4936205" cy="1278748"/>
              </a:xfrm>
              <a:prstGeom prst="rect">
                <a:avLst/>
              </a:prstGeom>
              <a:noFill/>
            </p:spPr>
            <p:txBody>
              <a:bodyPr wrap="square" lIns="0" tIns="0" rIns="0" bIns="0" rtlCol="0">
                <a:spAutoFit/>
              </a:bodyPr>
              <a:lstStyle/>
              <a:p>
                <a:pPr algn="ctr"/>
                <a:r>
                  <a:rPr lang="en-US" sz="24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a:t>Doppler effect for light:</a:t>
                </a:r>
                <a:br>
                  <a:rPr lang="en-US" sz="24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f>
                        <m:fPr>
                          <m:ctrlP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fPr>
                        <m:num>
                          <m:sSub>
                            <m:sSubPr>
                              <m:ctrlP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sSubPr>
                            <m:e>
                              <m:r>
                                <m:rPr>
                                  <m:sty m:val="p"/>
                                </m:rPr>
                                <a:rPr lang="el-GR" sz="28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λ</m:t>
                              </m:r>
                            </m:e>
                            <m:sub>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𝒇</m:t>
                              </m:r>
                            </m:sub>
                          </m:sSub>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sSub>
                            <m:sSubPr>
                              <m:ctrlP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sSubPr>
                            <m:e>
                              <m:r>
                                <m:rPr>
                                  <m:sty m:val="p"/>
                                </m:rPr>
                                <a:rPr lang="el-GR" sz="28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λ</m:t>
                              </m:r>
                            </m:e>
                            <m:sub>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𝒊</m:t>
                              </m:r>
                            </m:sub>
                          </m:sSub>
                        </m:num>
                        <m:den>
                          <m:sSub>
                            <m:sSubPr>
                              <m:ctrlP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sSubPr>
                            <m:e>
                              <m:r>
                                <m:rPr>
                                  <m:sty m:val="p"/>
                                </m:rPr>
                                <a:rPr lang="el-GR" sz="2800" b="1" i="1">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λ</m:t>
                              </m:r>
                            </m:e>
                            <m:sub>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𝒊</m:t>
                              </m:r>
                            </m:sub>
                          </m:sSub>
                        </m:den>
                      </m:f>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f>
                        <m:fPr>
                          <m:ctrlP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fPr>
                        <m:num>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𝑽</m:t>
                          </m:r>
                        </m:num>
                        <m:den>
                          <m:r>
                            <a:rPr lang="en-US" sz="28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𝑪</m:t>
                          </m:r>
                        </m:den>
                      </m:f>
                    </m:oMath>
                  </m:oMathPara>
                </a14:m>
                <a:endParaRPr lang="en-US" sz="4400" b="1" i="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6081529" y="10561570"/>
                <a:ext cx="4936205" cy="1278748"/>
              </a:xfrm>
              <a:prstGeom prst="rect">
                <a:avLst/>
              </a:prstGeom>
              <a:blipFill>
                <a:blip r:embed="rId9"/>
                <a:stretch>
                  <a:fillRect b="-2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09455" y="23664833"/>
                <a:ext cx="9110186" cy="646331"/>
              </a:xfrm>
              <a:prstGeom prst="rect">
                <a:avLst/>
              </a:prstGeom>
              <a:solidFill>
                <a:schemeClr val="tx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𝑽</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𝑯𝒐</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𝑫</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𝒘𝒉𝒆𝒏</m:t>
                      </m:r>
                      <m:r>
                        <a:rPr lang="en-US" sz="3600" b="1" i="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       </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H</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 = 70</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km</m:t>
                      </m:r>
                      <m:r>
                        <m:rPr>
                          <m:nor/>
                        </m:rPr>
                        <a:rPr lang="en-US" sz="36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 </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l</m:t>
                      </m:r>
                      <m:r>
                        <m:rPr>
                          <m:nor/>
                        </m:rPr>
                        <a:rPr lang="en-US" sz="36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 </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s</m:t>
                      </m:r>
                      <m:r>
                        <m:rPr>
                          <m:nor/>
                        </m:rPr>
                        <a:rPr lang="en-US" sz="36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 </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l</m:t>
                      </m:r>
                      <m:r>
                        <m:rPr>
                          <m:nor/>
                        </m:rPr>
                        <a:rPr lang="en-US" sz="36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 </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1</m:t>
                      </m:r>
                      <m:r>
                        <m:rPr>
                          <m:nor/>
                        </m:rPr>
                        <a:rPr lang="en-US" sz="3600" b="1" i="1" dirty="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rPr>
                        <m:t>Mpc</m:t>
                      </m:r>
                    </m:oMath>
                  </m:oMathPara>
                </a14:m>
                <a:endParaRPr lang="en-US" sz="4800" b="1" i="1" dirty="0" smtClean="0">
                  <a:ln w="9525">
                    <a:solidFill>
                      <a:schemeClr val="bg1"/>
                    </a:solidFill>
                    <a:prstDash val="solid"/>
                  </a:ln>
                  <a:solidFill>
                    <a:schemeClr val="bg1"/>
                  </a:solidFill>
                  <a:effectLst>
                    <a:outerShdw blurRad="12700" dist="38100" dir="2700000" algn="tl" rotWithShape="0">
                      <a:schemeClr val="bg1">
                        <a:lumMod val="50000"/>
                      </a:schemeClr>
                    </a:outerShdw>
                  </a:effectLst>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09455" y="23664833"/>
                <a:ext cx="9110186" cy="64633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904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462</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45</cp:revision>
  <dcterms:created xsi:type="dcterms:W3CDTF">2022-05-25T22:42:47Z</dcterms:created>
  <dcterms:modified xsi:type="dcterms:W3CDTF">2023-12-10T13:07:27Z</dcterms:modified>
</cp:coreProperties>
</file>