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8" r:id="rId5"/>
    <p:sldId id="271" r:id="rId6"/>
    <p:sldId id="309" r:id="rId7"/>
    <p:sldId id="278" r:id="rId8"/>
    <p:sldId id="277" r:id="rId9"/>
    <p:sldId id="300" r:id="rId10"/>
    <p:sldId id="280" r:id="rId11"/>
    <p:sldId id="289" r:id="rId12"/>
    <p:sldId id="282" r:id="rId13"/>
    <p:sldId id="283" r:id="rId14"/>
    <p:sldId id="284" r:id="rId15"/>
    <p:sldId id="285" r:id="rId16"/>
    <p:sldId id="286" r:id="rId17"/>
    <p:sldId id="291" r:id="rId18"/>
    <p:sldId id="307" r:id="rId19"/>
    <p:sldId id="305" r:id="rId20"/>
    <p:sldId id="302" r:id="rId21"/>
    <p:sldId id="303" r:id="rId22"/>
    <p:sldId id="308" r:id="rId23"/>
    <p:sldId id="304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1117" autoAdjust="0"/>
  </p:normalViewPr>
  <p:slideViewPr>
    <p:cSldViewPr snapToGrid="0">
      <p:cViewPr>
        <p:scale>
          <a:sx n="66" d="100"/>
          <a:sy n="66" d="100"/>
        </p:scale>
        <p:origin x="774" y="108"/>
      </p:cViewPr>
      <p:guideLst/>
    </p:cSldViewPr>
  </p:slideViewPr>
  <p:outlineViewPr>
    <p:cViewPr>
      <p:scale>
        <a:sx n="33" d="100"/>
        <a:sy n="33" d="100"/>
      </p:scale>
      <p:origin x="0" y="-119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=""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=""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=""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=""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11/1/2019 11:46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yfaddin.saad@ishik.edu.i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=""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5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540181" y="2270908"/>
            <a:ext cx="7205553" cy="2188992"/>
          </a:xfrm>
        </p:spPr>
        <p:txBody>
          <a:bodyPr/>
          <a:lstStyle/>
          <a:p>
            <a:r>
              <a:rPr lang="en-US" sz="80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Bio</a:t>
            </a:r>
            <a:r>
              <a:rPr lang="en-US" sz="8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chemistry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3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Sayfeddin Saad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sayfaddin.saad@ishik.edu.iq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=""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98C1723-6BE3-4292-90F2-43C7A22F50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F05-05-3.jpg                                                   0000728E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6" y="1050557"/>
            <a:ext cx="4483100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375400" y="2585243"/>
            <a:ext cx="510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The R group of these amino acids is more soluble in water, or hydrophilic than those of non polar amino acids, because they contain functional groups that  form hydrogen bond with water</a:t>
            </a:r>
            <a:endParaRPr lang="en-CA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26" descr="13f05-05-2.jpg                                                 0000728E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" y="1116380"/>
            <a:ext cx="4367213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2268" y="1468316"/>
            <a:ext cx="4831664" cy="386507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aromatic side chains are relatively nonpolar.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participate in hydrophobic interactions.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group of tyrosine can form hydrogen bond and can act as an important functional group in the activity of some enzymes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15f05-05-4.jpg                                                 0000728E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1116380"/>
            <a:ext cx="44196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375400" y="2323772"/>
            <a:ext cx="510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The amino acids in which the R group have </a:t>
            </a:r>
            <a:r>
              <a:rPr lang="en-US" altLang="en-US" sz="2800" dirty="0"/>
              <a:t>a net positive charge at pH 7.0</a:t>
            </a:r>
            <a:endParaRPr lang="en-CA" alt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16f05-05-5.jpg                                                 0000728E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4" y="1116380"/>
            <a:ext cx="56388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413500" y="2016333"/>
            <a:ext cx="50673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Amino acids having R group with a net negative charge at pH 7.0, with a second carboxyl group</a:t>
            </a:r>
            <a:endParaRPr lang="en-CA" alt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209800" y="1066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4000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amino acids</a:t>
            </a:r>
            <a:r>
              <a:rPr lang="en-US" altLang="en-US" sz="5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1998" y="2209800"/>
            <a:ext cx="10676571" cy="2957203"/>
          </a:xfrm>
        </p:spPr>
        <p:txBody>
          <a:bodyPr>
            <a:noAutofit/>
          </a:bodyPr>
          <a:lstStyle/>
          <a:p>
            <a:pPr lvl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amino acids except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glycine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handedness (chiral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 exist as D or L form that are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of one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L-form naturally occurs in proteins 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are linked to form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condensation of  the carboxylic group of one amino acid with the amino group of another amino acid releases a water molecule and forms a peptide bond or peptide link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8029" y="5042878"/>
            <a:ext cx="3308342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8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Experiment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73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Purpose, principle,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1997" y="1779827"/>
            <a:ext cx="10667999" cy="2291676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This </a:t>
            </a:r>
            <a:r>
              <a:rPr lang="en-US" dirty="0"/>
              <a:t>test is a general test and thus given by all amino acids. </a:t>
            </a:r>
            <a:endParaRPr lang="en-US" dirty="0" smtClean="0"/>
          </a:p>
          <a:p>
            <a:pPr fontAlgn="base"/>
            <a:r>
              <a:rPr lang="en-US" dirty="0" smtClean="0"/>
              <a:t>This </a:t>
            </a:r>
            <a:r>
              <a:rPr lang="en-US" dirty="0"/>
              <a:t>test is due to a reaction between a amino group of free amino acid and </a:t>
            </a:r>
            <a:r>
              <a:rPr lang="en-US" dirty="0" err="1"/>
              <a:t>ninhydrin</a:t>
            </a:r>
            <a:r>
              <a:rPr lang="en-US" dirty="0"/>
              <a:t>. </a:t>
            </a:r>
            <a:endParaRPr lang="en-US" dirty="0" smtClean="0"/>
          </a:p>
          <a:p>
            <a:pPr fontAlgn="base"/>
            <a:r>
              <a:rPr lang="en-US" dirty="0" smtClean="0"/>
              <a:t>This test is used to determine amino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ltGray">
          <a:xfrm>
            <a:off x="-1" y="3166735"/>
            <a:ext cx="12191999" cy="10024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761996" y="4323128"/>
            <a:ext cx="10667999" cy="196280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 err="1" smtClean="0"/>
              <a:t>Ninhydrin</a:t>
            </a:r>
            <a:r>
              <a:rPr lang="en-US" dirty="0" smtClean="0"/>
              <a:t> </a:t>
            </a:r>
            <a:r>
              <a:rPr lang="en-US" dirty="0"/>
              <a:t>is a powerful oxidizing agent and its presence, amino acid undergo oxidative deamination liberating ammonia, CO2, a corresponding aldehyde and reduced form of </a:t>
            </a:r>
            <a:r>
              <a:rPr lang="en-US" dirty="0" err="1"/>
              <a:t>ninhydrin</a:t>
            </a:r>
            <a:r>
              <a:rPr lang="en-US" dirty="0"/>
              <a:t> ( </a:t>
            </a:r>
            <a:r>
              <a:rPr lang="en-US" dirty="0" err="1"/>
              <a:t>hydrindantin</a:t>
            </a:r>
            <a:r>
              <a:rPr lang="en-US" dirty="0"/>
              <a:t>). </a:t>
            </a:r>
            <a:endParaRPr lang="en-US" dirty="0" smtClean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NH3 formed from a amino group reacts with another molecule of </a:t>
            </a:r>
            <a:r>
              <a:rPr lang="en-US" dirty="0" err="1"/>
              <a:t>ninhydrin</a:t>
            </a:r>
            <a:r>
              <a:rPr lang="en-US" dirty="0"/>
              <a:t> and is reduced product ( </a:t>
            </a:r>
            <a:r>
              <a:rPr lang="en-US" dirty="0" err="1"/>
              <a:t>hydrindatin</a:t>
            </a:r>
            <a:r>
              <a:rPr lang="en-US" dirty="0"/>
              <a:t>) to give a blue substance </a:t>
            </a:r>
            <a:r>
              <a:rPr lang="en-US" dirty="0" err="1"/>
              <a:t>diketohydrin</a:t>
            </a:r>
            <a:r>
              <a:rPr lang="en-US" dirty="0"/>
              <a:t> ( </a:t>
            </a:r>
            <a:r>
              <a:rPr lang="en-US" dirty="0" err="1"/>
              <a:t>Ruhemanns</a:t>
            </a:r>
            <a:r>
              <a:rPr lang="en-US" dirty="0"/>
              <a:t> complex). </a:t>
            </a:r>
            <a:endParaRPr lang="en-US" dirty="0" smtClean="0"/>
          </a:p>
          <a:p>
            <a:pPr fontAlgn="base"/>
            <a:r>
              <a:rPr lang="en-US" dirty="0" smtClean="0"/>
              <a:t>However</a:t>
            </a:r>
            <a:r>
              <a:rPr lang="en-US" dirty="0"/>
              <a:t>, </a:t>
            </a:r>
            <a:r>
              <a:rPr lang="en-US" dirty="0" smtClean="0"/>
              <a:t>when proline or glutamine react with </a:t>
            </a:r>
            <a:r>
              <a:rPr lang="en-US" dirty="0" err="1" smtClean="0"/>
              <a:t>nihydrin</a:t>
            </a:r>
            <a:r>
              <a:rPr lang="en-US" dirty="0" smtClean="0"/>
              <a:t> a product of a </a:t>
            </a:r>
            <a:r>
              <a:rPr lang="en-US" dirty="0"/>
              <a:t>bright yellow color is formed.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06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or requirement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8726"/>
            <a:ext cx="4942115" cy="344927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test solution: </a:t>
            </a:r>
            <a:r>
              <a:rPr lang="en-US" dirty="0" smtClean="0"/>
              <a:t>1 </a:t>
            </a:r>
            <a:r>
              <a:rPr lang="en-US" dirty="0"/>
              <a:t>% </a:t>
            </a:r>
            <a:r>
              <a:rPr lang="en-US" dirty="0"/>
              <a:t>proline </a:t>
            </a:r>
            <a:r>
              <a:rPr lang="en-US" dirty="0"/>
              <a:t>or </a:t>
            </a:r>
            <a:r>
              <a:rPr lang="en-US" altLang="en-US" dirty="0"/>
              <a:t>Glutamine</a:t>
            </a:r>
            <a:endParaRPr lang="en-US" dirty="0"/>
          </a:p>
          <a:p>
            <a:pPr fontAlgn="base"/>
            <a:r>
              <a:rPr lang="en-US" dirty="0" smtClean="0"/>
              <a:t>2 </a:t>
            </a:r>
            <a:r>
              <a:rPr lang="en-US" dirty="0"/>
              <a:t>% </a:t>
            </a:r>
            <a:r>
              <a:rPr lang="en-US" dirty="0" err="1"/>
              <a:t>ninhydrin</a:t>
            </a:r>
            <a:r>
              <a:rPr lang="en-US" dirty="0"/>
              <a:t> in </a:t>
            </a:r>
            <a:r>
              <a:rPr lang="en-US" dirty="0" smtClean="0"/>
              <a:t>acetone</a:t>
            </a:r>
          </a:p>
          <a:p>
            <a:pPr fontAlgn="base"/>
            <a:r>
              <a:rPr lang="en-US" dirty="0" smtClean="0"/>
              <a:t>10 ml acetone</a:t>
            </a:r>
          </a:p>
          <a:p>
            <a:pPr fontAlgn="base"/>
            <a:r>
              <a:rPr lang="en-US" dirty="0" smtClean="0"/>
              <a:t>5 ml Distil water </a:t>
            </a:r>
            <a:endParaRPr lang="en-US" dirty="0"/>
          </a:p>
          <a:p>
            <a:pPr fontAlgn="base"/>
            <a:r>
              <a:rPr lang="en-US" dirty="0" smtClean="0"/>
              <a:t>Water </a:t>
            </a:r>
            <a:r>
              <a:rPr lang="en-US" dirty="0"/>
              <a:t>bath</a:t>
            </a:r>
          </a:p>
          <a:p>
            <a:pPr fontAlgn="base"/>
            <a:r>
              <a:rPr lang="en-US" dirty="0" smtClean="0"/>
              <a:t>Dry </a:t>
            </a:r>
            <a:r>
              <a:rPr lang="en-US" dirty="0"/>
              <a:t>test tubes</a:t>
            </a:r>
          </a:p>
          <a:p>
            <a:pPr fontAlgn="base"/>
            <a:r>
              <a:rPr lang="en-US" dirty="0" smtClean="0"/>
              <a:t>Pipettes</a:t>
            </a:r>
          </a:p>
          <a:p>
            <a:pPr fontAlgn="base"/>
            <a:r>
              <a:rPr lang="en-US" dirty="0" smtClean="0"/>
              <a:t>Scale </a:t>
            </a:r>
          </a:p>
          <a:p>
            <a:pPr fontAlgn="base"/>
            <a:r>
              <a:rPr lang="en-US" dirty="0" smtClean="0"/>
              <a:t>Control test solution 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55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1998" y="2443527"/>
            <a:ext cx="10667999" cy="328961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 err="1"/>
              <a:t>i</a:t>
            </a:r>
            <a:r>
              <a:rPr lang="en-US" b="1" dirty="0"/>
              <a:t>. Preparation of 2% </a:t>
            </a:r>
            <a:r>
              <a:rPr lang="en-US" b="1" dirty="0" err="1"/>
              <a:t>ninhydrin</a:t>
            </a:r>
            <a:r>
              <a:rPr lang="en-US" b="1" dirty="0"/>
              <a:t> solution:</a:t>
            </a:r>
          </a:p>
          <a:p>
            <a:pPr lvl="1" fontAlgn="base"/>
            <a:r>
              <a:rPr lang="en-US" dirty="0"/>
              <a:t>weight 0.2 gm of </a:t>
            </a:r>
            <a:r>
              <a:rPr lang="en-US" dirty="0" err="1"/>
              <a:t>Ninhydrin</a:t>
            </a:r>
            <a:r>
              <a:rPr lang="en-US" dirty="0"/>
              <a:t> and dissolve in 10ml of acetone or ethanol</a:t>
            </a:r>
          </a:p>
          <a:p>
            <a:pPr fontAlgn="base"/>
            <a:r>
              <a:rPr lang="en-US" b="1" dirty="0"/>
              <a:t>ii. Preparation of test solution:</a:t>
            </a:r>
          </a:p>
          <a:p>
            <a:pPr lvl="1" fontAlgn="base"/>
            <a:r>
              <a:rPr lang="en-US" dirty="0"/>
              <a:t>prepare 1% amino acid solution in distilled water.</a:t>
            </a:r>
          </a:p>
          <a:p>
            <a:pPr lvl="1" fontAlgn="base"/>
            <a:r>
              <a:rPr lang="en-US" dirty="0"/>
              <a:t>Take </a:t>
            </a:r>
            <a:r>
              <a:rPr lang="en-US" dirty="0" smtClean="0"/>
              <a:t>5 </a:t>
            </a:r>
            <a:r>
              <a:rPr lang="en-US" dirty="0"/>
              <a:t>ml test solution in dry test tube and </a:t>
            </a:r>
            <a:r>
              <a:rPr lang="en-US" dirty="0" smtClean="0"/>
              <a:t>5 </a:t>
            </a:r>
            <a:r>
              <a:rPr lang="en-US" dirty="0"/>
              <a:t>ml distilled water in another tube as a control.</a:t>
            </a:r>
          </a:p>
          <a:p>
            <a:pPr lvl="1" fontAlgn="base"/>
            <a:r>
              <a:rPr lang="en-US" dirty="0"/>
              <a:t>pour few drops of 2% </a:t>
            </a:r>
            <a:r>
              <a:rPr lang="en-US" dirty="0" err="1"/>
              <a:t>ninhydrin</a:t>
            </a:r>
            <a:r>
              <a:rPr lang="en-US" dirty="0"/>
              <a:t> in both the test tubes</a:t>
            </a:r>
          </a:p>
          <a:p>
            <a:pPr lvl="1" fontAlgn="base"/>
            <a:r>
              <a:rPr lang="en-US" dirty="0"/>
              <a:t>Keep the test tubes in water bath for 5 minutes.</a:t>
            </a:r>
          </a:p>
          <a:p>
            <a:pPr lvl="1" fontAlgn="base"/>
            <a:r>
              <a:rPr lang="en-US" dirty="0"/>
              <a:t>Look for the development of blue or violet color.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06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2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61998" y="2125014"/>
            <a:ext cx="10676571" cy="304198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structural features of amino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classifications of amino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properties of amino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</a:p>
          <a:p>
            <a:pPr lvl="1">
              <a:buFontTx/>
              <a:buNone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 (experiment)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Tx/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DO TODAY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0180"/>
            <a:ext cx="10261710" cy="45216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28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257" y="4429088"/>
            <a:ext cx="9324769" cy="2188992"/>
          </a:xfrm>
        </p:spPr>
        <p:txBody>
          <a:bodyPr/>
          <a:lstStyle/>
          <a:p>
            <a:r>
              <a:rPr lang="en-US" dirty="0" smtClean="0"/>
              <a:t>Have a good day a head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86169" y="5565182"/>
            <a:ext cx="5523857" cy="105289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sayfaddin.saad@ishik.edu.iq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81429" y="937276"/>
            <a:ext cx="9324769" cy="21889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“Be the change you want to see”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58798" y="2120583"/>
            <a:ext cx="5667831" cy="304641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understand amino acid you will understand every thing !!!!!!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 first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93" y="2120583"/>
            <a:ext cx="4560277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1998" y="2217420"/>
            <a:ext cx="4641275" cy="2949583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acids are the building block of protein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20 naturally occurring amino acids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44" y="2217420"/>
            <a:ext cx="5876925" cy="3381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946" y="4970306"/>
            <a:ext cx="3308342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3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699" y="1670049"/>
            <a:ext cx="6237122" cy="4692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20 amino acids have common structural features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amino acids have  an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group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(-NH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a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carboxylate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(-COO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group and a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bonded to the same carbon atom (the </a:t>
            </a:r>
            <a:r>
              <a:rPr lang="en-US" dirty="0">
                <a:sym typeface="Symbol" charset="0"/>
              </a:rPr>
              <a:t>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P Greek Century" pitchFamily="2" charset="2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P Greek Century" pitchFamily="2" charset="2"/>
              </a:rPr>
              <a:t>carbon)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from each other in their side chain called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groups vary in structure, size and electric charges and influence the solubility of amino acids in water.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2281" y="806058"/>
            <a:ext cx="5156626" cy="1388502"/>
          </a:xfrm>
        </p:spPr>
        <p:txBody>
          <a:bodyPr>
            <a:noAutofit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features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Amino acids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AMSUNG\Desktop\amino-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20" y="2766060"/>
            <a:ext cx="4351628" cy="328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699" y="344393"/>
            <a:ext cx="3308342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4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quarter" idx="13"/>
          </p:nvPr>
        </p:nvSpPr>
        <p:spPr>
          <a:xfrm>
            <a:off x="761998" y="1915886"/>
            <a:ext cx="10676571" cy="325111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altLang="en-US" sz="3600" dirty="0"/>
              <a:t>The ones most useful and most commonly used are:</a:t>
            </a:r>
            <a:br>
              <a:rPr lang="nl-NL" altLang="en-US" sz="3600" dirty="0"/>
            </a:br>
            <a:endParaRPr lang="nl-NL" altLang="en-US" sz="3600" dirty="0"/>
          </a:p>
          <a:p>
            <a:pPr marL="402336" lvl="1" indent="0">
              <a:lnSpc>
                <a:spcPct val="90000"/>
              </a:lnSpc>
            </a:pPr>
            <a:r>
              <a:rPr lang="nl-NL" altLang="en-US" sz="3400" dirty="0"/>
              <a:t>Hydrophobicity</a:t>
            </a:r>
            <a:endParaRPr lang="nl-NL" altLang="en-US" sz="3400" dirty="0"/>
          </a:p>
          <a:p>
            <a:pPr marL="402336" lvl="1" indent="0">
              <a:lnSpc>
                <a:spcPct val="90000"/>
              </a:lnSpc>
            </a:pPr>
            <a:r>
              <a:rPr lang="nl-NL" altLang="en-US" sz="3400" dirty="0"/>
              <a:t>Size</a:t>
            </a:r>
          </a:p>
          <a:p>
            <a:pPr marL="402336" lvl="1" indent="0">
              <a:lnSpc>
                <a:spcPct val="90000"/>
              </a:lnSpc>
            </a:pPr>
            <a:r>
              <a:rPr lang="nl-NL" altLang="en-US" sz="3400" dirty="0"/>
              <a:t>Charge</a:t>
            </a:r>
          </a:p>
          <a:p>
            <a:pPr marL="402336" lvl="1" indent="0">
              <a:lnSpc>
                <a:spcPct val="90000"/>
              </a:lnSpc>
            </a:pPr>
            <a:r>
              <a:rPr lang="nl-NL" altLang="en-US" sz="3400" dirty="0" smtClean="0"/>
              <a:t>Secondary structure preference</a:t>
            </a:r>
          </a:p>
          <a:p>
            <a:pPr marL="402336" lvl="1" indent="0">
              <a:lnSpc>
                <a:spcPct val="90000"/>
              </a:lnSpc>
            </a:pPr>
            <a:r>
              <a:rPr lang="nl-NL" altLang="en-US" sz="3400" dirty="0" smtClean="0"/>
              <a:t>Alcoholicity</a:t>
            </a:r>
          </a:p>
          <a:p>
            <a:pPr marL="402336" lvl="1" indent="0">
              <a:lnSpc>
                <a:spcPct val="90000"/>
              </a:lnSpc>
            </a:pPr>
            <a:r>
              <a:rPr lang="nl-NL" altLang="en-US" sz="3400" dirty="0" smtClean="0"/>
              <a:t>Aromaticity</a:t>
            </a:r>
            <a:endParaRPr lang="nl-NL" altLang="en-US" sz="3400" dirty="0"/>
          </a:p>
          <a:p>
            <a:pPr marL="0" indent="0">
              <a:lnSpc>
                <a:spcPct val="90000"/>
              </a:lnSpc>
            </a:pPr>
            <a:endParaRPr lang="nl-NL" alt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altLang="en-US" sz="3200" dirty="0">
                <a:ea typeface="ＭＳ Ｐゴシック" panose="020B0600070205080204" pitchFamily="34" charset="-128"/>
              </a:rPr>
              <a:t>There are many ways to characterize the properties of amino acids.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28029" y="5042878"/>
            <a:ext cx="3308342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1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Amino Acids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2705100"/>
            <a:ext cx="10667998" cy="4267200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Nutritional		     Based on R group</a:t>
            </a:r>
          </a:p>
          <a:p>
            <a:pPr>
              <a:buFontTx/>
              <a:buNone/>
            </a:pPr>
            <a:r>
              <a:rPr lang="en-US" altLang="en-US" sz="2800" dirty="0" smtClean="0"/>
              <a:t>   </a:t>
            </a:r>
            <a:r>
              <a:rPr lang="en-US" altLang="en-US" sz="2800" dirty="0" smtClean="0">
                <a:solidFill>
                  <a:srgbClr val="FF0000"/>
                </a:solidFill>
              </a:rPr>
              <a:t>- </a:t>
            </a:r>
            <a:r>
              <a:rPr lang="en-US" altLang="en-US" sz="2400" dirty="0" smtClean="0">
                <a:solidFill>
                  <a:srgbClr val="FF0000"/>
                </a:solidFill>
              </a:rPr>
              <a:t>Essential  	</a:t>
            </a:r>
            <a:r>
              <a:rPr lang="en-US" altLang="en-US" sz="2400" dirty="0" smtClean="0">
                <a:solidFill>
                  <a:srgbClr val="FF0000"/>
                </a:solidFill>
              </a:rPr>
              <a:t>	      	- Non polar aliphatic R group</a:t>
            </a:r>
          </a:p>
          <a:p>
            <a:pPr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	- Non-essential	       	- Polar uncharged R group</a:t>
            </a:r>
          </a:p>
          <a:p>
            <a:pPr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				      	- Aromatic R group</a:t>
            </a:r>
          </a:p>
          <a:p>
            <a:pPr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					- Positively charged R group</a:t>
            </a:r>
          </a:p>
          <a:p>
            <a:pPr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					- Negatively charged R group</a:t>
            </a:r>
          </a:p>
          <a:p>
            <a:pPr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							</a:t>
            </a:r>
          </a:p>
          <a:p>
            <a:pPr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	</a:t>
            </a:r>
            <a:endParaRPr lang="en-CA" altLang="en-US" sz="24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8400" y="1920240"/>
            <a:ext cx="3886200" cy="838200"/>
            <a:chOff x="2438400" y="1828800"/>
            <a:chExt cx="3886200" cy="838200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4419600" y="18288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438400" y="2209800"/>
              <a:ext cx="388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438400" y="22098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6324600" y="2209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475669" y="3915370"/>
            <a:ext cx="3308342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8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Classification of Amino acids</a:t>
            </a:r>
            <a:endParaRPr lang="en-C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3" name="Rectangle 2051"/>
          <p:cNvSpPr>
            <a:spLocks noGrp="1" noChangeArrowheads="1"/>
          </p:cNvSpPr>
          <p:nvPr>
            <p:ph sz="quarter" idx="13"/>
          </p:nvPr>
        </p:nvSpPr>
        <p:spPr>
          <a:xfrm>
            <a:off x="762000" y="1820071"/>
            <a:ext cx="5719528" cy="418587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Amino Acids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supplied in daily diet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Lysine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Leucine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Isoleucine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Methionine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Tryptophan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Phenylalanine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Threonine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Valine</a:t>
            </a: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4" name="Rectangle 2052"/>
          <p:cNvSpPr>
            <a:spLocks noGrp="1" noChangeArrowheads="1"/>
          </p:cNvSpPr>
          <p:nvPr>
            <p:ph sz="quarter" idx="14"/>
          </p:nvPr>
        </p:nvSpPr>
        <p:spPr>
          <a:xfrm>
            <a:off x="5274054" y="1820071"/>
            <a:ext cx="5719528" cy="4185873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Nonessential Amino Acids: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not be supplied in daily diet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Alanine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Asparagine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Glycine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Tyrosine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Serine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Proline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Cysteine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Cystine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Histidine(essential for children)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Glutamine(conditionally essential)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Arginine(conditionally essential)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Glutamate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12f05-05-1.jpg                                                 0000728E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1543507"/>
            <a:ext cx="3581400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573520" y="2187208"/>
            <a:ext cx="490728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The hydrocarbon R group in this class of amino acids is nonpolar and hydrophobic. 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Glycine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has the simplest amino acid structure. 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</a:rPr>
              <a:t>The </a:t>
            </a:r>
            <a:r>
              <a:rPr lang="en-US" altLang="en-US" sz="2000" dirty="0">
                <a:latin typeface="Arial" panose="020B0604020202020204" pitchFamily="34" charset="0"/>
              </a:rPr>
              <a:t>bulky side chain of valine, isoleucine and leucine are important in promoting hydrophobic interactions within protein structures.</a:t>
            </a:r>
            <a:endParaRPr lang="en-CA" altLang="en-US" sz="2000" dirty="0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8629" y="431747"/>
            <a:ext cx="11234057" cy="68463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Amino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 </a:t>
            </a:r>
            <a:r>
              <a:rPr lang="en-US" altLang="en-US" sz="4000" dirty="0" smtClean="0"/>
              <a:t>Based </a:t>
            </a:r>
            <a:r>
              <a:rPr lang="en-US" altLang="en-US" sz="4000" dirty="0"/>
              <a:t>on R </a:t>
            </a:r>
            <a:r>
              <a:rPr lang="en-US" altLang="en-US" sz="4000" dirty="0" smtClean="0"/>
              <a:t>group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sayfeddin saad</MediaServiceKeyPoints>
  </documentManagement>
</p:properties>
</file>

<file path=customXml/itemProps1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F39AE0-32C9-4F1D-B08C-0B8B9BAFC18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0</TotalTime>
  <Words>733</Words>
  <Application>Microsoft Office PowerPoint</Application>
  <PresentationFormat>Widescreen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Corbel</vt:lpstr>
      <vt:lpstr>Franklin Gothic Demi</vt:lpstr>
      <vt:lpstr>Franklin Gothic Medium</vt:lpstr>
      <vt:lpstr>Segoe UI</vt:lpstr>
      <vt:lpstr>Symbol</vt:lpstr>
      <vt:lpstr>Tahoma</vt:lpstr>
      <vt:lpstr>Times New Roman</vt:lpstr>
      <vt:lpstr>WP Greek Century</vt:lpstr>
      <vt:lpstr>Headlines</vt:lpstr>
      <vt:lpstr>Biochemistry lab 3 </vt:lpstr>
      <vt:lpstr>THINGS TO DO TODAY</vt:lpstr>
      <vt:lpstr>First thing first </vt:lpstr>
      <vt:lpstr>Introduction to Amino acid</vt:lpstr>
      <vt:lpstr>Structural and features of Amino acids</vt:lpstr>
      <vt:lpstr>There are many ways to characterize the properties of amino acids. </vt:lpstr>
      <vt:lpstr>Classification of Amino Acids</vt:lpstr>
      <vt:lpstr>Nutritional Classification of Amino acids</vt:lpstr>
      <vt:lpstr>Classification of Amino acids Based on R group</vt:lpstr>
      <vt:lpstr>PowerPoint Presentation</vt:lpstr>
      <vt:lpstr>PowerPoint Presentation</vt:lpstr>
      <vt:lpstr>PowerPoint Presentation</vt:lpstr>
      <vt:lpstr>PowerPoint Presentation</vt:lpstr>
      <vt:lpstr>Properties of amino acids…</vt:lpstr>
      <vt:lpstr>Experiment time</vt:lpstr>
      <vt:lpstr>Purpose, principle, problem</vt:lpstr>
      <vt:lpstr>Material or requirement </vt:lpstr>
      <vt:lpstr>Procedure</vt:lpstr>
      <vt:lpstr>Results </vt:lpstr>
      <vt:lpstr>Result </vt:lpstr>
      <vt:lpstr>Have a good day a head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/>
  <cp:lastModifiedBy/>
  <cp:revision>1</cp:revision>
  <dcterms:created xsi:type="dcterms:W3CDTF">2019-10-18T17:01:18Z</dcterms:created>
  <dcterms:modified xsi:type="dcterms:W3CDTF">2019-11-01T22:47:47Z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