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93" r:id="rId5"/>
    <p:sldId id="278" r:id="rId6"/>
    <p:sldId id="274" r:id="rId7"/>
    <p:sldId id="300" r:id="rId8"/>
    <p:sldId id="297" r:id="rId9"/>
    <p:sldId id="301" r:id="rId10"/>
    <p:sldId id="302" r:id="rId11"/>
    <p:sldId id="303" r:id="rId12"/>
    <p:sldId id="271" r:id="rId13"/>
    <p:sldId id="299" r:id="rId14"/>
    <p:sldId id="304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AD51D3-F3A1-42E8-A479-F92248F2F12F}">
          <p14:sldIdLst>
            <p14:sldId id="293"/>
            <p14:sldId id="278"/>
          </p14:sldIdLst>
        </p14:section>
        <p14:section name="Untitled Section" id="{0BCDC67F-68B0-406C-99ED-142A92149B39}">
          <p14:sldIdLst>
            <p14:sldId id="274"/>
            <p14:sldId id="300"/>
            <p14:sldId id="297"/>
            <p14:sldId id="301"/>
            <p14:sldId id="302"/>
            <p14:sldId id="303"/>
            <p14:sldId id="271"/>
            <p14:sldId id="299"/>
            <p14:sldId id="304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8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10/28/2019 10:46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REZ\OneDrive\Desktop\biochemistry%20lab\example%20tamblet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xmlns="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5" y="2"/>
            <a:ext cx="12240000" cy="690664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281" y="4849881"/>
            <a:ext cx="7034363" cy="10528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Sayfeddin saad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2 lab </a:t>
            </a: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xmlns="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578818" y="2270908"/>
            <a:ext cx="7205553" cy="2188992"/>
          </a:xfrm>
        </p:spPr>
        <p:txBody>
          <a:bodyPr/>
          <a:lstStyle/>
          <a:p>
            <a:r>
              <a:rPr lang="en-US" sz="8000" dirty="0" smtClean="0">
                <a:solidFill>
                  <a:srgbClr val="00B050"/>
                </a:solidFill>
              </a:rPr>
              <a:t>Bio</a:t>
            </a:r>
            <a:r>
              <a:rPr lang="en-US" sz="8000" dirty="0" smtClean="0">
                <a:solidFill>
                  <a:srgbClr val="FF0000"/>
                </a:solidFill>
              </a:rPr>
              <a:t>chemistry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Acid, base &amp; buffer 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" y="4785486"/>
            <a:ext cx="3772224" cy="20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21" y="1178748"/>
            <a:ext cx="3622800" cy="383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906" y="2353375"/>
            <a:ext cx="5909257" cy="353227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PH meter is a electric device used to measure hydrogen-ion activity (acidity or alkalinity) in water based solutions indicating its acidity or alkalinity expressed as </a:t>
            </a:r>
            <a:r>
              <a:rPr lang="en-US" dirty="0" err="1"/>
              <a:t>pH.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provides a value as to how acidic or alkaline a liquid is. For e g. acids dissolve in water and form positively charged hydrogen ions (H+). The greater this concentration of hydrogen ions, the stronger the acid is. </a:t>
            </a:r>
            <a:endParaRPr lang="en-US" dirty="0" smtClean="0"/>
          </a:p>
          <a:p>
            <a:r>
              <a:rPr lang="en-US" dirty="0" smtClean="0"/>
              <a:t>Fundamentally</a:t>
            </a:r>
            <a:r>
              <a:rPr lang="en-US" dirty="0"/>
              <a:t>, a pH meter consists of a potentiometer attached to a </a:t>
            </a:r>
            <a:r>
              <a:rPr lang="en-US" dirty="0" smtClean="0"/>
              <a:t>pH responsive </a:t>
            </a:r>
            <a:r>
              <a:rPr lang="en-US" dirty="0"/>
              <a:t>electrode and a reference (unvarying) electrode. The difference in electrical potential relates to the acidity or pH of the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3717948"/>
            <a:ext cx="3049853" cy="30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43" y="431747"/>
            <a:ext cx="3131794" cy="5931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42" y="2534240"/>
            <a:ext cx="3554286" cy="3828935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682147" y="1363645"/>
            <a:ext cx="47986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Actually measuring a voltage – a charge differential – between a control solution and the external fluid.</a:t>
            </a:r>
          </a:p>
        </p:txBody>
      </p:sp>
    </p:spTree>
    <p:extLst>
      <p:ext uri="{BB962C8B-B14F-4D97-AF65-F5344CB8AC3E}">
        <p14:creationId xmlns:p14="http://schemas.microsoft.com/office/powerpoint/2010/main" val="110751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5" y="1143295"/>
            <a:ext cx="7034363" cy="4604362"/>
          </a:xfrm>
        </p:spPr>
        <p:txBody>
          <a:bodyPr>
            <a:normAutofit/>
          </a:bodyPr>
          <a:lstStyle/>
          <a:p>
            <a:r>
              <a:rPr lang="en-US" sz="8800" dirty="0" smtClean="0"/>
              <a:t>Question </a:t>
            </a:r>
            <a:r>
              <a:rPr lang="en-US" sz="8800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You next lecture is related to Amino acid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Sayfeddin saad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3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2305276"/>
            <a:ext cx="5256664" cy="3588783"/>
          </a:xfrm>
        </p:spPr>
        <p:txBody>
          <a:bodyPr>
            <a:normAutofit/>
          </a:bodyPr>
          <a:lstStyle/>
          <a:p>
            <a:r>
              <a:rPr lang="en-US" altLang="en-US" dirty="0"/>
              <a:t>To determine the difference between Acids &amp; </a:t>
            </a:r>
            <a:r>
              <a:rPr lang="en-US" altLang="en-US" dirty="0" smtClean="0"/>
              <a:t>Bases, buffer solution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Discuss the importance of studying Acids &amp; Bases</a:t>
            </a:r>
          </a:p>
          <a:p>
            <a:endParaRPr lang="en-US" altLang="en-US" dirty="0"/>
          </a:p>
          <a:p>
            <a:r>
              <a:rPr lang="en-US" altLang="en-US" dirty="0"/>
              <a:t>Perform an experiment dealing with Acids &amp; </a:t>
            </a:r>
            <a:r>
              <a:rPr lang="en-US" altLang="en-US" dirty="0">
                <a:hlinkClick r:id="rId3" action="ppaction://hlinkfile"/>
              </a:rPr>
              <a:t>Bases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noProof="0" dirty="0" smtClean="0">
                <a:solidFill>
                  <a:schemeClr val="tx1"/>
                </a:solidFill>
              </a:rPr>
              <a:t>2</a:t>
            </a:r>
            <a:endParaRPr lang="en-US" sz="1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02" y="2869326"/>
            <a:ext cx="4244383" cy="30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is the pH scale?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0180" y="2443527"/>
            <a:ext cx="7947662" cy="2291676"/>
          </a:xfrm>
        </p:spPr>
        <p:txBody>
          <a:bodyPr>
            <a:normAutofit/>
          </a:bodyPr>
          <a:lstStyle/>
          <a:p>
            <a:r>
              <a:rPr lang="en-US" dirty="0"/>
              <a:t>The pH scale measures how </a:t>
            </a:r>
            <a:r>
              <a:rPr lang="en-US" i="1" u="sng" dirty="0"/>
              <a:t>acidic </a:t>
            </a:r>
            <a:r>
              <a:rPr lang="en-US" dirty="0"/>
              <a:t>or </a:t>
            </a:r>
            <a:r>
              <a:rPr lang="en-US" i="1" u="sng" dirty="0"/>
              <a:t>basic</a:t>
            </a:r>
            <a:r>
              <a:rPr lang="en-US" i="1" dirty="0"/>
              <a:t> </a:t>
            </a:r>
            <a:r>
              <a:rPr lang="en-US" dirty="0"/>
              <a:t>a solution is</a:t>
            </a:r>
            <a:r>
              <a:rPr lang="en-US" dirty="0" smtClean="0"/>
              <a:t>.</a:t>
            </a:r>
          </a:p>
          <a:p>
            <a:r>
              <a:rPr lang="en-US" dirty="0"/>
              <a:t>The pH scale </a:t>
            </a:r>
            <a:r>
              <a:rPr lang="en-US" dirty="0" smtClean="0"/>
              <a:t>estimate the </a:t>
            </a:r>
            <a:r>
              <a:rPr lang="en-US" dirty="0"/>
              <a:t>concentration of hydrogen ions in a given substance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10" name="Picture 4" descr="ph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42" y="1854558"/>
            <a:ext cx="2901755" cy="365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19994"/>
              </p:ext>
            </p:extLst>
          </p:nvPr>
        </p:nvGraphicFramePr>
        <p:xfrm>
          <a:off x="2187423" y="4181412"/>
          <a:ext cx="388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016000" imgH="228600" progId="Equation.3">
                  <p:embed/>
                </p:oleObj>
              </mc:Choice>
              <mc:Fallback>
                <p:oleObj name="Equation" r:id="rId4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423" y="4181412"/>
                        <a:ext cx="3886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is pH important in 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998" y="2100627"/>
            <a:ext cx="10667999" cy="2291676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ea typeface="ＭＳ Ｐゴシック" panose="020B0600070205080204" pitchFamily="34" charset="-128"/>
              </a:rPr>
              <a:t>pH affects solubility of many substances.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pH affects structure and function of most proteins - including enzymes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Many cells and organisms (esp. plants and aquatic animals) can only survive in a specific pH environment.</a:t>
            </a:r>
          </a:p>
          <a:p>
            <a:endParaRPr lang="en-US" altLang="en-US" sz="2600" dirty="0" smtClean="0">
              <a:ea typeface="ＭＳ Ｐゴシック" panose="020B0600070205080204" pitchFamily="34" charset="-128"/>
            </a:endParaRPr>
          </a:p>
          <a:p>
            <a:endParaRPr lang="en-US" altLang="en-US" sz="2600" dirty="0">
              <a:ea typeface="ＭＳ Ｐゴシック" panose="020B0600070205080204" pitchFamily="34" charset="-128"/>
            </a:endParaRPr>
          </a:p>
          <a:p>
            <a:pPr marL="342900" lvl="1" indent="0"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Picture 2" descr="http://acsbiology.info/images/enzymes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65" y="3758737"/>
            <a:ext cx="4431632" cy="27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7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1560" y="1526318"/>
            <a:ext cx="5105400" cy="4320689"/>
          </a:xfrm>
        </p:spPr>
        <p:txBody>
          <a:bodyPr>
            <a:normAutofit/>
          </a:bodyPr>
          <a:lstStyle/>
          <a:p>
            <a:pPr lvl="0"/>
            <a:r>
              <a:rPr lang="en-US" i="1" u="sng" dirty="0"/>
              <a:t>Acids</a:t>
            </a:r>
            <a:r>
              <a:rPr lang="en-US" dirty="0"/>
              <a:t> have a </a:t>
            </a:r>
            <a:r>
              <a:rPr lang="en-US" dirty="0" err="1"/>
              <a:t>ph</a:t>
            </a:r>
            <a:r>
              <a:rPr lang="en-US" dirty="0"/>
              <a:t> from </a:t>
            </a:r>
            <a:r>
              <a:rPr lang="en-US" dirty="0" smtClean="0"/>
              <a:t>0 - 7</a:t>
            </a:r>
            <a:endParaRPr lang="en-US" dirty="0"/>
          </a:p>
          <a:p>
            <a:pPr lvl="0"/>
            <a:r>
              <a:rPr lang="en-US" dirty="0"/>
              <a:t>Lower pH value indicates a stronger acid</a:t>
            </a:r>
            <a:r>
              <a:rPr lang="en-US" dirty="0" smtClean="0"/>
              <a:t>.</a:t>
            </a:r>
          </a:p>
          <a:p>
            <a:r>
              <a:rPr lang="en-US" dirty="0"/>
              <a:t>An acid is a substance that breaks </a:t>
            </a:r>
            <a:r>
              <a:rPr lang="en-US" dirty="0" smtClean="0"/>
              <a:t>into [</a:t>
            </a:r>
            <a:r>
              <a:rPr lang="en-US" i="1" dirty="0" smtClean="0"/>
              <a:t>H+]</a:t>
            </a:r>
            <a:r>
              <a:rPr lang="en-US" dirty="0" smtClean="0"/>
              <a:t>  </a:t>
            </a:r>
            <a:r>
              <a:rPr lang="en-US" dirty="0"/>
              <a:t>ions in an aqueous solution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React with metal </a:t>
            </a:r>
            <a:endParaRPr lang="en-US" dirty="0"/>
          </a:p>
          <a:p>
            <a:r>
              <a:rPr lang="en-US" dirty="0"/>
              <a:t>Acids can be characterized by:</a:t>
            </a:r>
          </a:p>
          <a:p>
            <a:pPr lvl="1"/>
            <a:r>
              <a:rPr lang="en-US" dirty="0"/>
              <a:t>A sour taste.</a:t>
            </a:r>
          </a:p>
          <a:p>
            <a:pPr lvl="1"/>
            <a:r>
              <a:rPr lang="en-US" dirty="0"/>
              <a:t>It turns blue litmus paper red</a:t>
            </a:r>
          </a:p>
          <a:p>
            <a:pPr lvl="1"/>
            <a:r>
              <a:rPr lang="en-US" dirty="0"/>
              <a:t>It tastes sour. Try drinking lemon juice (citric acid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441560" y="609987"/>
            <a:ext cx="5105400" cy="684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Acid</a:t>
            </a:r>
            <a:endParaRPr lang="en-US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512268" y="1526319"/>
            <a:ext cx="4831664" cy="38650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i="1" u="sng" dirty="0"/>
              <a:t>Bases</a:t>
            </a:r>
            <a:r>
              <a:rPr lang="en-US" dirty="0"/>
              <a:t> have a pH from </a:t>
            </a:r>
            <a:r>
              <a:rPr lang="en-US" dirty="0" smtClean="0"/>
              <a:t>7 - 14</a:t>
            </a:r>
            <a:endParaRPr lang="en-US" dirty="0"/>
          </a:p>
          <a:p>
            <a:pPr lvl="0"/>
            <a:r>
              <a:rPr lang="en-US" dirty="0"/>
              <a:t>Higher pH value indicates a stronger base.</a:t>
            </a:r>
          </a:p>
          <a:p>
            <a:r>
              <a:rPr lang="en-US" dirty="0"/>
              <a:t>A Base (alkaline) is a substance that breaks into </a:t>
            </a:r>
            <a:r>
              <a:rPr lang="en-US" dirty="0" smtClean="0"/>
              <a:t>[OH</a:t>
            </a:r>
            <a:r>
              <a:rPr lang="en-US" i="1" dirty="0" smtClean="0"/>
              <a:t>-]</a:t>
            </a:r>
            <a:r>
              <a:rPr lang="en-US" dirty="0" smtClean="0"/>
              <a:t> </a:t>
            </a:r>
            <a:r>
              <a:rPr lang="en-US" dirty="0"/>
              <a:t>ions in an aqueous solution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Don’t react with metal </a:t>
            </a:r>
            <a:endParaRPr lang="en-US" dirty="0"/>
          </a:p>
          <a:p>
            <a:r>
              <a:rPr lang="en-US" dirty="0"/>
              <a:t>A Base is characterized by:</a:t>
            </a:r>
          </a:p>
          <a:p>
            <a:pPr lvl="1"/>
            <a:r>
              <a:rPr lang="en-US" dirty="0"/>
              <a:t>A bitter taste. (Milk of Magnesia)</a:t>
            </a:r>
          </a:p>
          <a:p>
            <a:pPr lvl="1"/>
            <a:r>
              <a:rPr lang="en-US" dirty="0"/>
              <a:t>It feels slippery.  (Soapy Water)</a:t>
            </a:r>
          </a:p>
          <a:p>
            <a:pPr lvl="1"/>
            <a:r>
              <a:rPr lang="en-US" dirty="0"/>
              <a:t>It turns Red Litmus Blue.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74387" y="5847007"/>
            <a:ext cx="55096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Note: </a:t>
            </a:r>
            <a:r>
              <a:rPr lang="en-US" altLang="en-US" dirty="0"/>
              <a:t>aqueous solution is any solution where  </a:t>
            </a:r>
            <a:r>
              <a:rPr lang="en-US" altLang="en-US" dirty="0" smtClean="0"/>
              <a:t>H2O </a:t>
            </a:r>
            <a:r>
              <a:rPr lang="en-US" altLang="en-US" dirty="0"/>
              <a:t>is the solvent.</a:t>
            </a:r>
          </a:p>
        </p:txBody>
      </p:sp>
    </p:spTree>
    <p:extLst>
      <p:ext uri="{BB962C8B-B14F-4D97-AF65-F5344CB8AC3E}">
        <p14:creationId xmlns:p14="http://schemas.microsoft.com/office/powerpoint/2010/main" val="2145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898" y="2087926"/>
            <a:ext cx="10667999" cy="3690573"/>
          </a:xfrm>
        </p:spPr>
        <p:txBody>
          <a:bodyPr>
            <a:noAutofit/>
          </a:bodyPr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Definition: a solution that resists change in pH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Typically a mixture of the acid and base form of a chemical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Can be adjusted to a particular pH value</a:t>
            </a: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Blood: pH = 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7.35-7.45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Too acidic?   Increase respiration rate expelling CO2, driving reaction to the left and reducing H+ concentration</a:t>
            </a:r>
            <a:r>
              <a:rPr lang="en-US" altLang="en-US" sz="1600" dirty="0" smtClean="0">
                <a:ea typeface="ＭＳ Ｐゴシック" panose="020B0600070205080204" pitchFamily="34" charset="-128"/>
              </a:rPr>
              <a:t>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Excretory system – excrete more or less bicarbonate</a:t>
            </a: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pH below 7.4 in rats – CaCO3 in BONE dissociates, carbonates soak up extra H+ to buffer blood.  But bones weakened.</a:t>
            </a:r>
          </a:p>
          <a:p>
            <a:endParaRPr lang="en-US" altLang="en-US" sz="1600" dirty="0">
              <a:ea typeface="ＭＳ Ｐゴシック" panose="020B0600070205080204" pitchFamily="34" charset="-128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7" name="Picture 5" descr="\rm H_2O+CO_2 \leftrightarrow H_2CO_3 \leftrightarrow H^++HCO_3^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2" y="5935661"/>
            <a:ext cx="7402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65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buffers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998" y="2443526"/>
            <a:ext cx="10667999" cy="3668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Equilibrium between acid and base.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Example: Acetate buffer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CH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COOH 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 CH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COO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-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 + H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If more H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is added to this solution, it simply shifts the equilibrium to the left, absorbing H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, so the [H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] remains unchanged.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If H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is removed (e.g. by adding OH-) then the equilibrium shifts to the right, releasing H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to keep the pH constant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311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*19_01b.jpg                                                    0000007ESilberberg 18- 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57" y="1970285"/>
            <a:ext cx="5332413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*19_01d.jpg                                                    0000007ESilberberg 18-                 B5AE00F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57" y="4041345"/>
            <a:ext cx="5368925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*19_01a.jpg                                                    0000007ESilberberg 18-                 B5AE00F7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5" y="1959172"/>
            <a:ext cx="283527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421695" y="4047695"/>
            <a:ext cx="2835275" cy="1882775"/>
            <a:chOff x="192" y="2592"/>
            <a:chExt cx="1786" cy="1186"/>
          </a:xfrm>
        </p:grpSpPr>
        <p:pic>
          <p:nvPicPr>
            <p:cNvPr id="16" name="Picture 11" descr="*19_01c.jpg                                                    0000007ESilberberg 18-                 B5AE00F7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92"/>
              <a:ext cx="1786" cy="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28" y="3168"/>
              <a:ext cx="432" cy="288"/>
            </a:xfrm>
            <a:prstGeom prst="rect">
              <a:avLst/>
            </a:prstGeom>
            <a:noFill/>
            <a:ln w="38100">
              <a:solidFill>
                <a:srgbClr val="ED181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64036" y="265149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an unbuffered solution.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64036" y="4613022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a buffered solution.</a:t>
            </a:r>
          </a:p>
        </p:txBody>
      </p:sp>
    </p:spTree>
    <p:extLst>
      <p:ext uri="{BB962C8B-B14F-4D97-AF65-F5344CB8AC3E}">
        <p14:creationId xmlns:p14="http://schemas.microsoft.com/office/powerpoint/2010/main" val="5810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093" y="161207"/>
            <a:ext cx="10667998" cy="1002422"/>
          </a:xfrm>
        </p:spPr>
        <p:txBody>
          <a:bodyPr/>
          <a:lstStyle/>
          <a:p>
            <a:pPr algn="l"/>
            <a:r>
              <a:rPr lang="en-US" altLang="en-US" dirty="0"/>
              <a:t>Indicator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12336" y="2302930"/>
            <a:ext cx="4310949" cy="2291676"/>
          </a:xfrm>
        </p:spPr>
        <p:txBody>
          <a:bodyPr/>
          <a:lstStyle/>
          <a:p>
            <a:r>
              <a:rPr lang="en-US" altLang="en-US" dirty="0"/>
              <a:t>A substance that changes color in the presence of an acid or base.</a:t>
            </a:r>
          </a:p>
          <a:p>
            <a:r>
              <a:rPr lang="en-US" altLang="en-US" sz="1800" dirty="0"/>
              <a:t>Ex. Cabbage Juice, litmus paper</a:t>
            </a:r>
          </a:p>
          <a:p>
            <a:endParaRPr lang="en-US" dirty="0"/>
          </a:p>
        </p:txBody>
      </p:sp>
      <p:pic>
        <p:nvPicPr>
          <p:cNvPr id="11" name="Picture 6" descr="averillfwk-fig16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2" y="4217182"/>
            <a:ext cx="44196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pc_hydrang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05" y="12880"/>
            <a:ext cx="2268682" cy="15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itmus-paper-235925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1576"/>
            <a:ext cx="1973574" cy="15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ANd9GcQb4uwFao5UjuZ23-0jmJLVDqgLw2UrZPyLOMDLMj8sllQJgTn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774" y="19313"/>
            <a:ext cx="2300091" cy="15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ydrangeas+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87" y="19312"/>
            <a:ext cx="2325087" cy="15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22" y="1549994"/>
            <a:ext cx="7435656" cy="52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sayfeddin saad</MediaServiceKeyPoi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39AE0-32C9-4F1D-B08C-0B8B9BAFC18D}">
  <ds:schemaRefs>
    <ds:schemaRef ds:uri="http://www.w3.org/XML/1998/namespace"/>
    <ds:schemaRef ds:uri="http://purl.org/dc/elements/1.1/"/>
    <ds:schemaRef ds:uri="http://schemas.microsoft.com/office/2006/documentManagement/types"/>
    <ds:schemaRef ds:uri="16c05727-aa75-4e4a-9b5f-8a80a1165891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0</TotalTime>
  <Words>607</Words>
  <Application>Microsoft Office PowerPoint</Application>
  <PresentationFormat>Widescreen</PresentationFormat>
  <Paragraphs>77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Corbel</vt:lpstr>
      <vt:lpstr>Franklin Gothic Demi</vt:lpstr>
      <vt:lpstr>Franklin Gothic Medium</vt:lpstr>
      <vt:lpstr>Segoe UI</vt:lpstr>
      <vt:lpstr>Symbol</vt:lpstr>
      <vt:lpstr>Headlines</vt:lpstr>
      <vt:lpstr>Equation</vt:lpstr>
      <vt:lpstr>Biochemistry Acid, base &amp; buffer  </vt:lpstr>
      <vt:lpstr>Aims   </vt:lpstr>
      <vt:lpstr>What is the pH scale?</vt:lpstr>
      <vt:lpstr>Why is pH important in biology?</vt:lpstr>
      <vt:lpstr>base</vt:lpstr>
      <vt:lpstr>Buffers</vt:lpstr>
      <vt:lpstr>How buffers work</vt:lpstr>
      <vt:lpstr>PowerPoint Presentation</vt:lpstr>
      <vt:lpstr>Indicator </vt:lpstr>
      <vt:lpstr>pH meter </vt:lpstr>
      <vt:lpstr>Probe </vt:lpstr>
      <vt:lpstr>Question time .  You next lecture is related to Amino acid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/>
  <cp:lastModifiedBy/>
  <cp:revision>1</cp:revision>
  <dcterms:created xsi:type="dcterms:W3CDTF">2019-10-18T17:01:18Z</dcterms:created>
  <dcterms:modified xsi:type="dcterms:W3CDTF">2019-10-28T07:46:34Z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