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82" r:id="rId3"/>
    <p:sldId id="258" r:id="rId4"/>
    <p:sldId id="259" r:id="rId5"/>
    <p:sldId id="260" r:id="rId6"/>
    <p:sldId id="261" r:id="rId7"/>
    <p:sldId id="280" r:id="rId8"/>
    <p:sldId id="262" r:id="rId9"/>
    <p:sldId id="283" r:id="rId10"/>
    <p:sldId id="263" r:id="rId11"/>
    <p:sldId id="264" r:id="rId12"/>
    <p:sldId id="265" r:id="rId13"/>
    <p:sldId id="266" r:id="rId14"/>
    <p:sldId id="277" r:id="rId15"/>
    <p:sldId id="267" r:id="rId16"/>
    <p:sldId id="281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98492F-F3F0-4753-94EC-AF83436C95CA}">
          <p14:sldIdLst>
            <p14:sldId id="257"/>
            <p14:sldId id="282"/>
            <p14:sldId id="258"/>
            <p14:sldId id="259"/>
            <p14:sldId id="260"/>
            <p14:sldId id="261"/>
            <p14:sldId id="280"/>
            <p14:sldId id="262"/>
            <p14:sldId id="283"/>
            <p14:sldId id="263"/>
            <p14:sldId id="264"/>
            <p14:sldId id="265"/>
            <p14:sldId id="266"/>
            <p14:sldId id="277"/>
            <p14:sldId id="267"/>
            <p14:sldId id="281"/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  <p14:sldId id="275"/>
          </p14:sldIdLst>
        </p14:section>
        <p14:section name="Untitled Section" id="{9D72DED9-6B34-4136-9A3E-55AD207CC22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F00E03C-F777-45BD-B5E8-12E985FE5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205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9542221-486A-4E63-86A2-7B3FCD65D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640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CD6C07-28C0-4546-9B5C-29AB0A18D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6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85781E8-5808-4B95-B3DF-52716D29D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10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E9E7A21-EE5C-4FCD-AF00-C16153FE5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42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onsumers.e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ubstance.eg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dkfindout.com/us/dinosaurs-and-prehistoric-life/" TargetMode="External"/><Relationship Id="rId18" Type="http://schemas.openxmlformats.org/officeDocument/2006/relationships/image" Target="../media/image13.png"/><Relationship Id="rId26" Type="http://schemas.openxmlformats.org/officeDocument/2006/relationships/hyperlink" Target="https://www.dkfindout.com/us/more-find-out/" TargetMode="External"/><Relationship Id="rId3" Type="http://schemas.openxmlformats.org/officeDocument/2006/relationships/slideLayout" Target="../slideLayouts/slideLayout18.xml"/><Relationship Id="rId21" Type="http://schemas.openxmlformats.org/officeDocument/2006/relationships/hyperlink" Target="https://www.dkfindout.com/us/music-art-and-literature/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hyperlink" Target="https://www.dkfindout.com/us/language-arts/" TargetMode="External"/><Relationship Id="rId25" Type="http://schemas.openxmlformats.org/officeDocument/2006/relationships/hyperlink" Target="https://www.dkfindout.com/us/transportation/" TargetMode="External"/><Relationship Id="rId2" Type="http://schemas.openxmlformats.org/officeDocument/2006/relationships/control" Target="../activeX/activeX1.xml"/><Relationship Id="rId16" Type="http://schemas.openxmlformats.org/officeDocument/2006/relationships/hyperlink" Target="https://www.dkfindout.com/us/human-body/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hyperlink" Target="https://www.dkfindout.com/us/computer-coding/" TargetMode="External"/><Relationship Id="rId24" Type="http://schemas.openxmlformats.org/officeDocument/2006/relationships/hyperlink" Target="https://www.dkfindout.com/us/sports/" TargetMode="External"/><Relationship Id="rId5" Type="http://schemas.openxmlformats.org/officeDocument/2006/relationships/image" Target="../media/image7.png"/><Relationship Id="rId15" Type="http://schemas.openxmlformats.org/officeDocument/2006/relationships/hyperlink" Target="https://www.dkfindout.com/us/history/" TargetMode="External"/><Relationship Id="rId23" Type="http://schemas.openxmlformats.org/officeDocument/2006/relationships/hyperlink" Target="https://www.dkfindout.com/us/space/" TargetMode="External"/><Relationship Id="rId28" Type="http://schemas.openxmlformats.org/officeDocument/2006/relationships/hyperlink" Target="https://www.dkfindout.com/us/newsletter-signup/" TargetMode="External"/><Relationship Id="rId10" Type="http://schemas.openxmlformats.org/officeDocument/2006/relationships/hyperlink" Target="https://www.dkfindout.com/us/animals-and-nature/" TargetMode="External"/><Relationship Id="rId19" Type="http://schemas.openxmlformats.org/officeDocument/2006/relationships/hyperlink" Target="https://www.dkfindout.com/us/math/" TargetMode="External"/><Relationship Id="rId31" Type="http://schemas.openxmlformats.org/officeDocument/2006/relationships/image" Target="../media/image6.wmf"/><Relationship Id="rId4" Type="http://schemas.openxmlformats.org/officeDocument/2006/relationships/hyperlink" Target="https://www.dkfindout.com/us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www.dkfindout.com/us/earth/" TargetMode="External"/><Relationship Id="rId22" Type="http://schemas.openxmlformats.org/officeDocument/2006/relationships/hyperlink" Target="https://www.dkfindout.com/us/science/" TargetMode="External"/><Relationship Id="rId27" Type="http://schemas.openxmlformats.org/officeDocument/2006/relationships/image" Target="../media/image15.png"/><Relationship Id="rId30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842" y="209539"/>
            <a:ext cx="3411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Ministry of Higher Education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and Scientific Research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University of Ishik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College of education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Department of Biology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694" y="120994"/>
            <a:ext cx="2388364" cy="199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78516" y="2480380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/>
              <a:t>Practical </a:t>
            </a:r>
            <a:r>
              <a:rPr lang="en-US" altLang="en-US" sz="3200" b="1" dirty="0" smtClean="0"/>
              <a:t>Ecology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/>
              <a:t> </a:t>
            </a:r>
            <a:r>
              <a:rPr lang="en-US" altLang="en-US" sz="3200" b="1" dirty="0"/>
              <a:t>Ecosystems and Food Chains</a:t>
            </a:r>
            <a:endParaRPr lang="en-US" altLang="en-US" sz="3200" b="1" dirty="0"/>
          </a:p>
          <a:p>
            <a:pPr algn="ctr">
              <a:spcBef>
                <a:spcPct val="0"/>
              </a:spcBef>
            </a:pPr>
            <a:r>
              <a:rPr lang="en-US" altLang="en-US" sz="2400" b="1" dirty="0" smtClean="0"/>
              <a:t>6</a:t>
            </a:r>
            <a:r>
              <a:rPr lang="en-US" altLang="en-US" sz="2400" b="1" baseline="30000" dirty="0" smtClean="0"/>
              <a:t>th</a:t>
            </a:r>
            <a:r>
              <a:rPr lang="en-US" altLang="en-US" sz="2400" b="1" dirty="0" smtClean="0"/>
              <a:t>  </a:t>
            </a:r>
            <a:r>
              <a:rPr lang="en-US" altLang="en-US" sz="2400" b="1" dirty="0"/>
              <a:t>lab</a:t>
            </a:r>
            <a:r>
              <a:rPr lang="en-US" altLang="en-US" sz="2400" b="1" dirty="0" smtClean="0"/>
              <a:t>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/>
              <a:t>2017- </a:t>
            </a:r>
            <a:r>
              <a:rPr lang="en-US" altLang="en-US" sz="2400" b="1" dirty="0"/>
              <a:t>2018 (3</a:t>
            </a:r>
            <a:r>
              <a:rPr lang="en-US" altLang="en-US" sz="2400" b="1" baseline="30000" dirty="0"/>
              <a:t>rd</a:t>
            </a:r>
            <a:r>
              <a:rPr lang="en-US" altLang="en-US" sz="2400" b="1" dirty="0"/>
              <a:t> Grade)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80702" y="3333958"/>
            <a:ext cx="4171012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smtClean="0"/>
              <a:t>By: Yadasht Haydar</a:t>
            </a:r>
            <a:endParaRPr lang="en-US" altLang="en-US" sz="2800" b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 b="1" dirty="0" smtClean="0"/>
              <a:t>  </a:t>
            </a:r>
            <a:endParaRPr lang="en-US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715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8411" y="112889"/>
            <a:ext cx="10449456" cy="5576712"/>
          </a:xfrm>
        </p:spPr>
        <p:txBody>
          <a:bodyPr/>
          <a:lstStyle/>
          <a:p>
            <a:r>
              <a:rPr lang="en-US" altLang="en-US" sz="2800" dirty="0"/>
              <a:t>What an organism eats is an important part of its niche because what a living thing eats affects the population around it.  </a:t>
            </a:r>
          </a:p>
          <a:p>
            <a:pPr lvl="1"/>
            <a:r>
              <a:rPr lang="en-US" altLang="en-US" sz="2400" dirty="0"/>
              <a:t>The sun is the main source of energy for all living things. </a:t>
            </a:r>
          </a:p>
          <a:p>
            <a:pPr lvl="1"/>
            <a:r>
              <a:rPr lang="en-US" altLang="en-US" sz="2400" dirty="0"/>
              <a:t>Animals do not get their energy directly from the sun, but they eat plants, which use sunlight to make food.  </a:t>
            </a:r>
          </a:p>
          <a:p>
            <a:pPr lvl="1"/>
            <a:r>
              <a:rPr lang="en-US" altLang="en-US" sz="2400" dirty="0"/>
              <a:t>Some animals eat other animals that eat plants.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908" y="3499555"/>
            <a:ext cx="4713111" cy="32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3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7191" y="262866"/>
            <a:ext cx="8911687" cy="1280890"/>
          </a:xfrm>
        </p:spPr>
        <p:txBody>
          <a:bodyPr/>
          <a:lstStyle/>
          <a:p>
            <a:r>
              <a:rPr lang="en-US" altLang="en-US" dirty="0"/>
              <a:t>Food Chains	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6145" y="1151467"/>
            <a:ext cx="8915400" cy="3777622"/>
          </a:xfrm>
        </p:spPr>
        <p:txBody>
          <a:bodyPr/>
          <a:lstStyle/>
          <a:p>
            <a:r>
              <a:rPr lang="en-US" altLang="en-US"/>
              <a:t>Food chain- a term used to describe the way energy moves through an ecosystem. </a:t>
            </a:r>
          </a:p>
          <a:p>
            <a:r>
              <a:rPr lang="en-US" altLang="en-US"/>
              <a:t>Food chains have 3 levels: </a:t>
            </a:r>
          </a:p>
          <a:p>
            <a:pPr lvl="1"/>
            <a:r>
              <a:rPr lang="en-US" altLang="en-US"/>
              <a:t>Level 1 – Producers</a:t>
            </a:r>
          </a:p>
          <a:p>
            <a:pPr lvl="1"/>
            <a:r>
              <a:rPr lang="en-US" altLang="en-US"/>
              <a:t>Level 2 – Consumers</a:t>
            </a:r>
          </a:p>
          <a:p>
            <a:pPr lvl="1"/>
            <a:r>
              <a:rPr lang="en-US" altLang="en-US"/>
              <a:t>Level 3 – Decomposers</a:t>
            </a:r>
          </a:p>
          <a:p>
            <a:pPr lvl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91" y="2432357"/>
            <a:ext cx="72675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2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Level 1 - Producers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2800"/>
              <a:t>Green plants and some protists and monerans are producers.</a:t>
            </a:r>
          </a:p>
          <a:p>
            <a:r>
              <a:rPr lang="en-US" altLang="en-US" sz="2800"/>
              <a:t>Producers make their own food using energy from the sun.  </a:t>
            </a:r>
          </a:p>
        </p:txBody>
      </p:sp>
      <p:pic>
        <p:nvPicPr>
          <p:cNvPr id="23558" name="Picture 6" descr="untitled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1" y="1524000"/>
            <a:ext cx="3275013" cy="2433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" name="Picture 7" descr="GreenPlant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1" y="4038601"/>
            <a:ext cx="3338513" cy="2506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21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2 Consumers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800" dirty="0" smtClean="0"/>
              <a:t>  </a:t>
            </a:r>
            <a:r>
              <a:rPr lang="en-US" sz="2800" dirty="0" smtClean="0"/>
              <a:t>Consumers are the organism that prey on other organisms because they do not have ability to produce their own energy.</a:t>
            </a:r>
          </a:p>
          <a:p>
            <a:r>
              <a:rPr lang="en-US" altLang="en-US" sz="2800" dirty="0" smtClean="0"/>
              <a:t>Consumers </a:t>
            </a:r>
            <a:r>
              <a:rPr lang="en-US" altLang="en-US" sz="2800" dirty="0"/>
              <a:t>make up the next level of energy transfer.  </a:t>
            </a:r>
          </a:p>
          <a:p>
            <a:r>
              <a:rPr lang="en-US" altLang="en-US" sz="2800" dirty="0"/>
              <a:t>Consumers eat other living things for energy</a:t>
            </a:r>
            <a:r>
              <a:rPr lang="en-US" altLang="en-US" sz="2800" dirty="0" smtClean="0"/>
              <a:t>.</a:t>
            </a:r>
          </a:p>
          <a:p>
            <a:endParaRPr lang="en-US" altLang="en-US" sz="2800" dirty="0"/>
          </a:p>
        </p:txBody>
      </p:sp>
      <p:pic>
        <p:nvPicPr>
          <p:cNvPr id="25606" name="Picture 6" descr="python-eating-718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6875" y="1905000"/>
            <a:ext cx="288925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7" name="Picture 7" descr="untitled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6075" y="4038600"/>
            <a:ext cx="299085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1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217710"/>
            <a:ext cx="10217679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Different Types Of Consumers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644" y="1704622"/>
            <a:ext cx="10127368" cy="3777622"/>
          </a:xfrm>
        </p:spPr>
        <p:txBody>
          <a:bodyPr/>
          <a:lstStyle/>
          <a:p>
            <a:r>
              <a:rPr lang="en-US" b="1" dirty="0"/>
              <a:t>Primary consumers ( herbivores)</a:t>
            </a:r>
            <a:endParaRPr lang="en-US" dirty="0"/>
          </a:p>
          <a:p>
            <a:r>
              <a:rPr lang="en-US" dirty="0"/>
              <a:t>These are organisms which feeds on the producers or autotrophic organisms ( plants)for their energy .eg. Cow,goat,elephants etc</a:t>
            </a:r>
          </a:p>
          <a:p>
            <a:r>
              <a:rPr lang="en-US" b="1" dirty="0"/>
              <a:t>Secondary consumers (carnivores)</a:t>
            </a:r>
            <a:endParaRPr lang="en-US" dirty="0"/>
          </a:p>
          <a:p>
            <a:r>
              <a:rPr lang="en-US" dirty="0"/>
              <a:t>These feeds on primary consumers for their energy .eg.,dogs,snakes,owls. The organisms which feed on both producers and consumers is als known secondary consumers(omnivores) </a:t>
            </a:r>
            <a:r>
              <a:rPr lang="en-US" dirty="0" smtClean="0"/>
              <a:t>eg. Human, bears etc</a:t>
            </a:r>
          </a:p>
          <a:p>
            <a:r>
              <a:rPr lang="en-US" b="1" dirty="0"/>
              <a:t>Tertiary consumers ( large carnivores)</a:t>
            </a:r>
            <a:endParaRPr lang="en-US" dirty="0"/>
          </a:p>
          <a:p>
            <a:r>
              <a:rPr lang="en-US" dirty="0"/>
              <a:t>These are carnivores that feeds only on secondary </a:t>
            </a:r>
            <a:r>
              <a:rPr lang="en-US" dirty="0">
                <a:hlinkClick r:id="rId2"/>
              </a:rPr>
              <a:t>consumers.eg</a:t>
            </a:r>
            <a:r>
              <a:rPr lang="en-US" dirty="0"/>
              <a:t>.,lion,tiger,eagle etc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6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3 Decomposers	</a:t>
            </a:r>
          </a:p>
        </p:txBody>
      </p:sp>
      <p:pic>
        <p:nvPicPr>
          <p:cNvPr id="27653" name="Picture 5" descr="bacteria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395" y="1566334"/>
            <a:ext cx="2674937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520266" y="1566334"/>
            <a:ext cx="53848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Decomposers are the organisms that breaks down the cells of dead plants and animals into simpler </a:t>
            </a:r>
            <a:r>
              <a:rPr lang="en-US" sz="2800" dirty="0" smtClean="0">
                <a:hlinkClick r:id="rId3"/>
              </a:rPr>
              <a:t>substance.eg</a:t>
            </a:r>
            <a:r>
              <a:rPr lang="en-US" sz="2800" dirty="0" smtClean="0"/>
              <a:t>. certain kinds of bacteria, </a:t>
            </a:r>
            <a:r>
              <a:rPr lang="en-US" sz="2800" dirty="0" err="1" smtClean="0"/>
              <a:t>actinolites,worms,slugs</a:t>
            </a:r>
            <a:r>
              <a:rPr lang="en-US" sz="2800" dirty="0" smtClean="0"/>
              <a:t> etc</a:t>
            </a:r>
            <a:endParaRPr lang="en-US" altLang="en-US" sz="2800" dirty="0" smtClean="0"/>
          </a:p>
          <a:p>
            <a:r>
              <a:rPr lang="en-US" altLang="en-US" sz="2800" dirty="0" smtClean="0"/>
              <a:t>Decomposers eat dead animal remains or animal waste.  </a:t>
            </a:r>
          </a:p>
          <a:p>
            <a:r>
              <a:rPr lang="en-US" altLang="en-US" sz="2800" dirty="0" smtClean="0"/>
              <a:t>They </a:t>
            </a:r>
            <a:r>
              <a:rPr lang="en-US" altLang="en-US" sz="2800" dirty="0"/>
              <a:t>return nutrients to the soil for plants to use as the cycle begins again.  </a:t>
            </a:r>
            <a:endParaRPr lang="en-US" altLang="en-US" sz="2800" dirty="0" smtClean="0"/>
          </a:p>
        </p:txBody>
      </p:sp>
      <p:pic>
        <p:nvPicPr>
          <p:cNvPr id="27655" name="Picture 7" descr="Curly%20winged%20fly%20larvae%20jpg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395" y="3958961"/>
            <a:ext cx="2674937" cy="19677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74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75734" y="324556"/>
            <a:ext cx="10137422" cy="4114800"/>
          </a:xfrm>
        </p:spPr>
        <p:txBody>
          <a:bodyPr>
            <a:normAutofit/>
          </a:bodyPr>
          <a:lstStyle/>
          <a:p>
            <a:r>
              <a:rPr lang="en-US" sz="2800" dirty="0"/>
              <a:t>Earthworms, dung beetles, and sea cucumbers are some of the common detritivores in an ecosystem. They play a crucial role in the ecosystem, by decomposing the dead organic matter.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33" y="1919111"/>
            <a:ext cx="5904089" cy="48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1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sz="quarter" idx="4"/>
          </p:nvPr>
        </p:nvSpPr>
        <p:spPr>
          <a:xfrm>
            <a:off x="5667022" y="3886200"/>
            <a:ext cx="5384800" cy="1981200"/>
          </a:xfrm>
        </p:spPr>
        <p:txBody>
          <a:bodyPr/>
          <a:lstStyle/>
          <a:p>
            <a:r>
              <a:rPr lang="en-US" altLang="en-US" sz="2400" dirty="0"/>
              <a:t>Snails eat algae and when the snail dies, fungi break down its body.</a:t>
            </a:r>
          </a:p>
        </p:txBody>
      </p:sp>
      <p:pic>
        <p:nvPicPr>
          <p:cNvPr id="30728" name="Picture 8" descr="Cladophora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768" y="764821"/>
            <a:ext cx="2735263" cy="20686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9" name="Picture 9" descr="snail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9038" y="764822"/>
            <a:ext cx="3433939" cy="20686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0" name="Picture 10" descr="04_b-endomy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9038" y="4100689"/>
            <a:ext cx="3433939" cy="20969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696178" y="1964267"/>
            <a:ext cx="1512711" cy="327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2743200" y="3036711"/>
            <a:ext cx="316089" cy="6660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0973" y="1628802"/>
            <a:ext cx="92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4355" y="3282434"/>
            <a:ext cx="163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 Down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2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sz="2400"/>
              <a:t>Blueberry Bushes grow in sunny areas at the edge of a forest.  Black Bears eat the blueberries and bacteria in the soil decompose the bear’s waste.</a:t>
            </a:r>
          </a:p>
        </p:txBody>
      </p:sp>
      <p:pic>
        <p:nvPicPr>
          <p:cNvPr id="32776" name="Picture 8" descr="bush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0102" y="945445"/>
            <a:ext cx="2778654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7" name="Picture 9" descr="Black_Bear_Tennessee-1600x1200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789" y="945445"/>
            <a:ext cx="3235678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8" name="Picture 10" descr="199812-053-Soil-Bacteria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789" y="4140200"/>
            <a:ext cx="3235678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989689" y="2020711"/>
            <a:ext cx="1512711" cy="327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931583" y="3200400"/>
            <a:ext cx="316089" cy="6660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46261" y="1751379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EAT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31801" y="3449325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Break Down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8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Energy Pyramids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4145" y="1794933"/>
            <a:ext cx="8915400" cy="3777622"/>
          </a:xfrm>
        </p:spPr>
        <p:txBody>
          <a:bodyPr/>
          <a:lstStyle/>
          <a:p>
            <a:r>
              <a:rPr lang="en-US" altLang="en-US" sz="2800" dirty="0"/>
              <a:t>Energy pyramids are diagrams that show how much food energy is passed from one organism to another along the food chain.</a:t>
            </a:r>
          </a:p>
          <a:p>
            <a:pPr lvl="1"/>
            <a:r>
              <a:rPr lang="en-US" altLang="en-US" sz="2400" dirty="0"/>
              <a:t>The base represents producers, which have the most energy to pass on.</a:t>
            </a:r>
          </a:p>
          <a:p>
            <a:pPr lvl="1"/>
            <a:r>
              <a:rPr lang="en-US" altLang="en-US" sz="2400" dirty="0"/>
              <a:t>The other levels represent consumers.</a:t>
            </a:r>
          </a:p>
          <a:p>
            <a:pPr lvl="1"/>
            <a:r>
              <a:rPr lang="en-US" altLang="en-US" sz="2400" dirty="0"/>
              <a:t>As energy is transferred up the pyramid, it is lost.  </a:t>
            </a:r>
          </a:p>
          <a:p>
            <a:pPr lvl="1"/>
            <a:r>
              <a:rPr lang="en-US" altLang="en-US" sz="2400" dirty="0"/>
              <a:t>Only about 10% of energy is passed to the next level.</a:t>
            </a:r>
          </a:p>
        </p:txBody>
      </p:sp>
    </p:spTree>
    <p:extLst>
      <p:ext uri="{BB962C8B-B14F-4D97-AF65-F5344CB8AC3E}">
        <p14:creationId xmlns:p14="http://schemas.microsoft.com/office/powerpoint/2010/main" val="1934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:D :D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Write types of biodiversity .</a:t>
            </a:r>
          </a:p>
          <a:p>
            <a:r>
              <a:rPr lang="en-US" sz="2800" dirty="0" smtClean="0"/>
              <a:t>Write 2 </a:t>
            </a:r>
            <a:r>
              <a:rPr lang="en-US" sz="2800" dirty="0"/>
              <a:t>Social </a:t>
            </a:r>
            <a:r>
              <a:rPr lang="en-US" sz="2800" dirty="0" smtClean="0"/>
              <a:t>benefits of biodiversity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468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>
          <a:xfrm>
            <a:off x="3439592" y="262866"/>
            <a:ext cx="8911687" cy="1280890"/>
          </a:xfrm>
        </p:spPr>
        <p:txBody>
          <a:bodyPr/>
          <a:lstStyle/>
          <a:p>
            <a:r>
              <a:rPr lang="en-US" altLang="en-US" dirty="0"/>
              <a:t>Energy Pyramid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128" y="1670755"/>
            <a:ext cx="7348449" cy="47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29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03956" y="90311"/>
            <a:ext cx="8911687" cy="1280890"/>
          </a:xfrm>
        </p:spPr>
        <p:txBody>
          <a:bodyPr/>
          <a:lstStyle/>
          <a:p>
            <a:r>
              <a:rPr lang="en-US" altLang="en-US" dirty="0"/>
              <a:t>Food Webs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0183" y="730756"/>
            <a:ext cx="8915400" cy="3777622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A food chain shows one pathway for energy from organism to organism in an ecosystem, but most animals get energy from more than one source.</a:t>
            </a:r>
          </a:p>
          <a:p>
            <a:pPr lvl="1"/>
            <a:r>
              <a:rPr lang="en-US" altLang="en-US" sz="2000" dirty="0"/>
              <a:t>Food web – A diagram that shows how these food chains connect and overlap.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43" y="2619567"/>
            <a:ext cx="5353756" cy="41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Food_Web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0956" y="999067"/>
            <a:ext cx="52578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Causes of Change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5390" y="1905000"/>
            <a:ext cx="8915400" cy="377762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Some changes affect other organisms.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As animals eat plants or other animals, they reduce the number of organisms in their habitat. 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When there are too many animals in a population, food may become scarce and some animals may die of starvation or move. 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Some changes affect nonliving parts of an ecosystem.  Worms and lichens break down soil and rock. 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IN TIME, NATURE BALANCES ITSELF.</a:t>
            </a:r>
          </a:p>
        </p:txBody>
      </p:sp>
    </p:spTree>
    <p:extLst>
      <p:ext uri="{BB962C8B-B14F-4D97-AF65-F5344CB8AC3E}">
        <p14:creationId xmlns:p14="http://schemas.microsoft.com/office/powerpoint/2010/main" val="3803865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547" y="161266"/>
            <a:ext cx="8911687" cy="1280890"/>
          </a:xfrm>
        </p:spPr>
        <p:txBody>
          <a:bodyPr/>
          <a:lstStyle/>
          <a:p>
            <a:r>
              <a:rPr lang="en-US" dirty="0" smtClean="0"/>
              <a:t>Important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879" y="1128889"/>
            <a:ext cx="8915400" cy="3777622"/>
          </a:xfrm>
        </p:spPr>
        <p:txBody>
          <a:bodyPr>
            <a:noAutofit/>
          </a:bodyPr>
          <a:lstStyle/>
          <a:p>
            <a:r>
              <a:rPr lang="en-US" sz="2800" u="sng" dirty="0"/>
              <a:t>Predator </a:t>
            </a:r>
            <a:r>
              <a:rPr lang="en-US" sz="2800" dirty="0"/>
              <a:t>- an animal that hunts other animals for food</a:t>
            </a:r>
            <a:r>
              <a:rPr lang="en-US" sz="2800" dirty="0" smtClean="0"/>
              <a:t>.</a:t>
            </a:r>
          </a:p>
          <a:p>
            <a:r>
              <a:rPr lang="en-US" sz="2800" u="sng" dirty="0"/>
              <a:t>Prey</a:t>
            </a:r>
            <a:r>
              <a:rPr lang="en-US" sz="2800" dirty="0"/>
              <a:t> - an animal that is hunted for food</a:t>
            </a:r>
            <a:r>
              <a:rPr lang="en-US" sz="2800" dirty="0" smtClean="0"/>
              <a:t>.</a:t>
            </a:r>
          </a:p>
          <a:p>
            <a:r>
              <a:rPr lang="en-US" sz="2800" u="sng" dirty="0"/>
              <a:t>Scavenger </a:t>
            </a:r>
            <a:r>
              <a:rPr lang="en-US" sz="2800" dirty="0"/>
              <a:t>- an animal that eats the remains or waste of another animal.  (EX: Vulture)  They eat the parts that the predators won't eat.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822" y="4011212"/>
            <a:ext cx="4602440" cy="28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0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ANY QUESTIONS ?????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4530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Ecosystems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0178" y="1780822"/>
            <a:ext cx="5384800" cy="4114800"/>
          </a:xfrm>
        </p:spPr>
        <p:txBody>
          <a:bodyPr/>
          <a:lstStyle/>
          <a:p>
            <a:r>
              <a:rPr lang="en-US" altLang="en-US" sz="2400" dirty="0"/>
              <a:t>Groups of living things and the environment they live in make up an ecosystem.</a:t>
            </a:r>
          </a:p>
          <a:p>
            <a:r>
              <a:rPr lang="en-US" altLang="en-US" sz="2400" dirty="0"/>
              <a:t>All living things can meet their basic needs there.</a:t>
            </a:r>
          </a:p>
          <a:p>
            <a:pPr lvl="1"/>
            <a:r>
              <a:rPr lang="en-US" altLang="en-US" sz="2000" dirty="0"/>
              <a:t>Ex. Beaver pond, ocean, forest, parking lot</a:t>
            </a:r>
          </a:p>
        </p:txBody>
      </p:sp>
      <p:pic>
        <p:nvPicPr>
          <p:cNvPr id="10247" name="Picture 7" descr="ecosystem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1873" y="1905000"/>
            <a:ext cx="3782482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97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Communities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dirty="0"/>
              <a:t>Communities are made up of all the populations that live in the same area.</a:t>
            </a:r>
          </a:p>
          <a:p>
            <a:pPr lvl="1"/>
            <a:r>
              <a:rPr lang="en-US" altLang="en-US" sz="2400" dirty="0"/>
              <a:t>The plants and animals that live together depend on one another to survive.  </a:t>
            </a:r>
          </a:p>
        </p:txBody>
      </p:sp>
      <p:pic>
        <p:nvPicPr>
          <p:cNvPr id="16389" name="Picture 5" descr="HIMG006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577" y="1905000"/>
            <a:ext cx="43434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2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Populations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A group of the same species living in the same place at the same time.  </a:t>
            </a:r>
          </a:p>
          <a:p>
            <a:pPr lvl="1"/>
            <a:r>
              <a:rPr lang="en-US" altLang="en-US" sz="2400" dirty="0"/>
              <a:t>Ex. Tadpoles, deer, trout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2182892"/>
            <a:ext cx="5384800" cy="35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4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b="1" dirty="0" smtClean="0"/>
              <a:t>Habitat</a:t>
            </a:r>
            <a:br>
              <a:rPr lang="en-US" altLang="en-US" sz="2800" b="1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sz="2400" dirty="0"/>
              <a:t>A </a:t>
            </a:r>
            <a:r>
              <a:rPr lang="en-US" sz="2400" b="1" dirty="0"/>
              <a:t>habitat</a:t>
            </a:r>
            <a:r>
              <a:rPr lang="en-US" sz="2400" dirty="0"/>
              <a:t> (which is Latin for "it inhabits") is an ecological or environmental area that is inhabited by a particular species of animal, plant or other type of </a:t>
            </a:r>
            <a:r>
              <a:rPr lang="en-US" sz="2400" dirty="0" smtClean="0"/>
              <a:t>organism.</a:t>
            </a:r>
            <a:endParaRPr lang="en-US" altLang="en-US" sz="24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15378" y="2413000"/>
            <a:ext cx="5384800" cy="4114800"/>
          </a:xfrm>
        </p:spPr>
        <p:txBody>
          <a:bodyPr/>
          <a:lstStyle/>
          <a:p>
            <a:r>
              <a:rPr lang="en-US" altLang="en-US" sz="2400" dirty="0"/>
              <a:t>A habitat that meets the needs of an organism.</a:t>
            </a:r>
          </a:p>
          <a:p>
            <a:pPr lvl="1"/>
            <a:r>
              <a:rPr lang="en-US" altLang="en-US" sz="2000" dirty="0"/>
              <a:t>Habitats may include small parts of an ecosystem or the entire ecosystem.  </a:t>
            </a:r>
          </a:p>
          <a:p>
            <a:pPr lvl="1"/>
            <a:r>
              <a:rPr lang="en-US" altLang="en-US" sz="2000" dirty="0"/>
              <a:t>Ex. Birds often use the entire ecosystem, while a fungi may only need a log in the ecosystem to meet its needs.  </a:t>
            </a:r>
          </a:p>
        </p:txBody>
      </p:sp>
      <p:pic>
        <p:nvPicPr>
          <p:cNvPr id="18437" name="Picture 5" descr="fungi06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2751139"/>
            <a:ext cx="4038600" cy="2625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50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Habitat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9676" y="1417717"/>
            <a:ext cx="5384800" cy="4114800"/>
          </a:xfrm>
        </p:spPr>
        <p:txBody>
          <a:bodyPr>
            <a:normAutofit/>
          </a:bodyPr>
          <a:lstStyle/>
          <a:p>
            <a:r>
              <a:rPr lang="en-US" sz="2800" b="1" dirty="0"/>
              <a:t>Aquatic Habitats</a:t>
            </a:r>
            <a:endParaRPr lang="en-US" sz="2800" b="1" dirty="0"/>
          </a:p>
          <a:p>
            <a:r>
              <a:rPr lang="en-US" sz="2800" b="1" dirty="0" smtClean="0"/>
              <a:t>Desert Habitats</a:t>
            </a:r>
          </a:p>
          <a:p>
            <a:r>
              <a:rPr lang="en-US" sz="2800" b="1" dirty="0" smtClean="0"/>
              <a:t>Forest Habitats</a:t>
            </a:r>
          </a:p>
          <a:p>
            <a:r>
              <a:rPr lang="en-US" sz="2800" b="1" dirty="0" smtClean="0"/>
              <a:t>Grassland Habitats </a:t>
            </a:r>
          </a:p>
          <a:p>
            <a:r>
              <a:rPr lang="en-US" sz="2800" b="1" dirty="0" smtClean="0"/>
              <a:t>Tundra Habitats </a:t>
            </a:r>
            <a:endParaRPr lang="en-US" sz="2800" b="1" dirty="0"/>
          </a:p>
        </p:txBody>
      </p:sp>
      <p:pic>
        <p:nvPicPr>
          <p:cNvPr id="1052" name="Picture 28" descr="DK Find Out!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51" y="-9928305"/>
            <a:ext cx="39624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s://res.cloudinary.com/dk-find-out/image/upload/f_auto/icons/hamburger-icon-wh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51" y="-9288543"/>
            <a:ext cx="4572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res.cloudinary.com/dk-find-out/image/upload/f_auto/icons/arrow-down-wh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14" y="-9288543"/>
            <a:ext cx="2571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res.cloudinary.com/dk-find-out/image/upload/f_auto/icons/adult-icon-whi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51" y="-8937705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s://res.cloudinary.com/dk-find-out/image/upload/f_auto/icons/arrow-down-wh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76" y="-8937705"/>
            <a:ext cx="2571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res.cloudinary.com/dk-find-out/image/upload/f_auto/icons/us-flag-3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51" y="-8236030"/>
            <a:ext cx="10572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35" descr="Tiger 028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035251" y="-76423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Picture 36" descr="robot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51" y="-7169230"/>
            <a:ext cx="1285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7" descr="AllosaurusLayers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009851" y="-68025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38" descr="DK 192970 earth aw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1009851" y="-64358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39" descr="DCTM Penguin UK DK AL1156447 historyedit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1009851" y="-606909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40" descr="DCTM Penguin UK DK AL457116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1009851" y="-57023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" name="Picture 41" descr="English icon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51" y="-5335668"/>
            <a:ext cx="46863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maths icon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51" y="-4968955"/>
            <a:ext cx="3552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43" descr="DCTM Penguin UK DK AL232218">
            <a:hlinkClick r:id="rId21"/>
          </p:cNvPr>
          <p:cNvSpPr>
            <a:spLocks noChangeAspect="1" noChangeArrowheads="1"/>
          </p:cNvSpPr>
          <p:nvPr/>
        </p:nvSpPr>
        <p:spPr bwMode="auto">
          <a:xfrm>
            <a:off x="1009851" y="-46022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44" descr="DCTM Penguin UK DK AL361153">
            <a:hlinkClick r:id="rId22"/>
          </p:cNvPr>
          <p:cNvSpPr>
            <a:spLocks noChangeAspect="1" noChangeArrowheads="1"/>
          </p:cNvSpPr>
          <p:nvPr/>
        </p:nvSpPr>
        <p:spPr bwMode="auto">
          <a:xfrm>
            <a:off x="1009851" y="-42355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45" descr="AW 187527 OUTERPLANETS PeterBull 2">
            <a:hlinkClick r:id="rId23"/>
          </p:cNvPr>
          <p:cNvSpPr>
            <a:spLocks noChangeAspect="1" noChangeArrowheads="1"/>
          </p:cNvSpPr>
          <p:nvPr/>
        </p:nvSpPr>
        <p:spPr bwMode="auto">
          <a:xfrm>
            <a:off x="1009851" y="-38688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46" descr="A dreamstime 13046194">
            <a:hlinkClick r:id="rId24"/>
          </p:cNvPr>
          <p:cNvSpPr>
            <a:spLocks noChangeAspect="1" noChangeArrowheads="1"/>
          </p:cNvSpPr>
          <p:nvPr/>
        </p:nvSpPr>
        <p:spPr bwMode="auto">
          <a:xfrm>
            <a:off x="1009851" y="-35021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47" descr="MA 00688549">
            <a:hlinkClick r:id="rId25"/>
          </p:cNvPr>
          <p:cNvSpPr>
            <a:spLocks noChangeAspect="1" noChangeArrowheads="1"/>
          </p:cNvSpPr>
          <p:nvPr/>
        </p:nvSpPr>
        <p:spPr bwMode="auto">
          <a:xfrm>
            <a:off x="1009851" y="-31353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2" name="Picture 48" descr="FindOut  logo exclamation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51" y="-2768680"/>
            <a:ext cx="1143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https://res.cloudinary.com/dk-find-out/image/upload/f_auto/icons/logo.png">
            <a:hlinkClick r:id="rId2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76" y="-2401967"/>
            <a:ext cx="39624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DK - A World of ideas: See all there is to know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51" y="-1762205"/>
            <a:ext cx="245745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52" descr="DK Books"/>
          <p:cNvSpPr>
            <a:spLocks noChangeAspect="1" noChangeArrowheads="1"/>
          </p:cNvSpPr>
          <p:nvPr/>
        </p:nvSpPr>
        <p:spPr bwMode="auto">
          <a:xfrm>
            <a:off x="7388426" y="8905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63823" y="1187450"/>
            <a:ext cx="6457244" cy="51435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84" name="HTMLText1" r:id="rId2" imgW="914400" imgH="228600"/>
        </mc:Choice>
        <mc:Fallback>
          <p:control name="HTMLText1" r:id="rId2" imgW="914400" imgH="228600">
            <p:pic>
              <p:nvPicPr>
                <p:cNvPr id="19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879676" y="-437523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5684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356" y="169332"/>
            <a:ext cx="8308621" cy="391724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Animal Niches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sz="2200" dirty="0"/>
              <a:t>An </a:t>
            </a:r>
            <a:r>
              <a:rPr lang="en-US" sz="2200" b="1" dirty="0"/>
              <a:t>ecological niche</a:t>
            </a:r>
            <a:r>
              <a:rPr lang="en-US" sz="2200" dirty="0"/>
              <a:t> is the role and position a species has in its environment; how it meets its needs for food and shelter, how it survives, and how it reproduces. A species' niche includes all of its interactions with the biotic and abiotic factors of its </a:t>
            </a:r>
            <a:r>
              <a:rPr lang="en-US" sz="2200" dirty="0" smtClean="0"/>
              <a:t>environment</a:t>
            </a:r>
            <a:endParaRPr lang="en-US" alt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11" y="3172177"/>
            <a:ext cx="4481689" cy="333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6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15079" y="666045"/>
            <a:ext cx="8915400" cy="37776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Animals have a niche or job they perform in a habitat. 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Niche- an animal’s job in its environment, which includes all the ways it meets its basic needs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How it gets shelter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How It produces young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How it gets food and water</a:t>
            </a:r>
            <a:r>
              <a:rPr lang="en-US" alt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310" y="3544710"/>
            <a:ext cx="4577645" cy="30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5727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</TotalTime>
  <Words>884</Words>
  <Application>Microsoft Office PowerPoint</Application>
  <PresentationFormat>Widescreen</PresentationFormat>
  <Paragraphs>108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Wingdings</vt:lpstr>
      <vt:lpstr>Wingdings 3</vt:lpstr>
      <vt:lpstr>ヒラギノ角ゴ Pro W3</vt:lpstr>
      <vt:lpstr>Wisp</vt:lpstr>
      <vt:lpstr>PowerPoint Presentation</vt:lpstr>
      <vt:lpstr>QUIZ :D :D </vt:lpstr>
      <vt:lpstr>Ecosystems </vt:lpstr>
      <vt:lpstr>Communities</vt:lpstr>
      <vt:lpstr>Populations </vt:lpstr>
      <vt:lpstr>Habitat  A habitat (which is Latin for "it inhabits") is an ecological or environmental area that is inhabited by a particular species of animal, plant or other type of organism.</vt:lpstr>
      <vt:lpstr>Types of Habitat </vt:lpstr>
      <vt:lpstr>Animal Niches  An ecological niche is the role and position a species has in its environment; how it meets its needs for food and shelter, how it survives, and how it reproduces. A species' niche includes all of its interactions with the biotic and abiotic factors of its environment</vt:lpstr>
      <vt:lpstr>PowerPoint Presentation</vt:lpstr>
      <vt:lpstr>PowerPoint Presentation</vt:lpstr>
      <vt:lpstr>Food Chains  </vt:lpstr>
      <vt:lpstr>Level 1 - Producers</vt:lpstr>
      <vt:lpstr>Level 2 Consumers</vt:lpstr>
      <vt:lpstr>Different Types Of Consumers </vt:lpstr>
      <vt:lpstr>Level 3 Decomposers </vt:lpstr>
      <vt:lpstr>PowerPoint Presentation</vt:lpstr>
      <vt:lpstr>PowerPoint Presentation</vt:lpstr>
      <vt:lpstr>PowerPoint Presentation</vt:lpstr>
      <vt:lpstr>Energy Pyramids</vt:lpstr>
      <vt:lpstr>Energy Pyramid</vt:lpstr>
      <vt:lpstr>Food Webs</vt:lpstr>
      <vt:lpstr>PowerPoint Presentation</vt:lpstr>
      <vt:lpstr>Causes of Change</vt:lpstr>
      <vt:lpstr>Important terms </vt:lpstr>
      <vt:lpstr>THANK YOU FOR YOUR ATTENTION 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Yadasht Haydar</dc:creator>
  <cp:lastModifiedBy>Yadasht Haydar</cp:lastModifiedBy>
  <cp:revision>11</cp:revision>
  <dcterms:created xsi:type="dcterms:W3CDTF">2019-04-28T06:34:30Z</dcterms:created>
  <dcterms:modified xsi:type="dcterms:W3CDTF">2019-04-28T08:42:14Z</dcterms:modified>
</cp:coreProperties>
</file>